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</p:sldIdLst>
  <p:sldSz cy="6858000" cx="12192000"/>
  <p:notesSz cx="6858000" cy="9144000"/>
  <p:embeddedFontLst>
    <p:embeddedFont>
      <p:font typeface="Archivo Narrow"/>
      <p:regular r:id="rId82"/>
      <p:bold r:id="rId83"/>
      <p:italic r:id="rId84"/>
      <p:boldItalic r:id="rId85"/>
    </p:embeddedFont>
    <p:embeddedFont>
      <p:font typeface="Lato"/>
      <p:regular r:id="rId86"/>
      <p:bold r:id="rId87"/>
      <p:italic r:id="rId88"/>
      <p:boldItalic r:id="rId89"/>
    </p:embeddedFont>
    <p:embeddedFont>
      <p:font typeface="Cairo"/>
      <p:regular r:id="rId90"/>
      <p:bold r:id="rId91"/>
    </p:embeddedFont>
    <p:embeddedFont>
      <p:font typeface="Montserrat ExtraBold"/>
      <p:bold r:id="rId92"/>
      <p:boldItalic r:id="rId93"/>
    </p:embeddedFont>
    <p:embeddedFont>
      <p:font typeface="Open Sans"/>
      <p:regular r:id="rId94"/>
      <p:bold r:id="rId95"/>
      <p:italic r:id="rId96"/>
      <p:boldItalic r:id="rId9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98" roundtripDataSignature="AMtx7miRoeSE4n4qdzmzmjsuHAdc8VMA2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OpenSans-bold.fntdata"/><Relationship Id="rId94" Type="http://schemas.openxmlformats.org/officeDocument/2006/relationships/font" Target="fonts/OpenSans-regular.fntdata"/><Relationship Id="rId97" Type="http://schemas.openxmlformats.org/officeDocument/2006/relationships/font" Target="fonts/OpenSans-boldItalic.fntdata"/><Relationship Id="rId96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98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font" Target="fonts/Cairo-bold.fntdata"/><Relationship Id="rId90" Type="http://schemas.openxmlformats.org/officeDocument/2006/relationships/font" Target="fonts/Cairo-regular.fntdata"/><Relationship Id="rId93" Type="http://schemas.openxmlformats.org/officeDocument/2006/relationships/font" Target="fonts/MontserratExtraBold-boldItalic.fntdata"/><Relationship Id="rId92" Type="http://schemas.openxmlformats.org/officeDocument/2006/relationships/font" Target="fonts/MontserratExtraBol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font" Target="fonts/ArchivoNarrow-italic.fntdata"/><Relationship Id="rId83" Type="http://schemas.openxmlformats.org/officeDocument/2006/relationships/font" Target="fonts/ArchivoNarrow-bold.fntdata"/><Relationship Id="rId86" Type="http://schemas.openxmlformats.org/officeDocument/2006/relationships/font" Target="fonts/Lato-regular.fntdata"/><Relationship Id="rId85" Type="http://schemas.openxmlformats.org/officeDocument/2006/relationships/font" Target="fonts/ArchivoNarrow-boldItalic.fntdata"/><Relationship Id="rId88" Type="http://schemas.openxmlformats.org/officeDocument/2006/relationships/font" Target="fonts/Lato-italic.fntdata"/><Relationship Id="rId87" Type="http://schemas.openxmlformats.org/officeDocument/2006/relationships/font" Target="fonts/Lato-bold.fntdata"/><Relationship Id="rId89" Type="http://schemas.openxmlformats.org/officeDocument/2006/relationships/font" Target="fonts/Lato-boldItalic.fntdata"/><Relationship Id="rId80" Type="http://schemas.openxmlformats.org/officeDocument/2006/relationships/slide" Target="slides/slide75.xml"/><Relationship Id="rId82" Type="http://schemas.openxmlformats.org/officeDocument/2006/relationships/font" Target="fonts/ArchivoNarrow-regular.fntdata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4" name="Google Shape;274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0" name="Google Shape;290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4" name="Google Shape;304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8" name="Google Shape;318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1" name="Google Shape;331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6" name="Google Shape;356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6" name="Google Shape;466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3" name="Google Shape;483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9" name="Google Shape;499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2" name="Google Shape;512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5" name="Google Shape;525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8" name="Google Shape;538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0" name="Google Shape;550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1" name="Google Shape;551;p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Google Shape;563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4" name="Google Shape;564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1" name="Google Shape;581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5" name="Google Shape;595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6" name="Google Shape;596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9" name="Google Shape;609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0" name="Google Shape;610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3" name="Google Shape;623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4" name="Google Shape;624;p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8" name="Google Shape;648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9" name="Google Shape;649;p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4" name="Google Shape;664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5" name="Google Shape;665;p4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8" name="Google Shape;678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9" name="Google Shape;679;p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2" name="Google Shape;692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3" name="Google Shape;693;p4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9" name="Google Shape;709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0" name="Google Shape;710;p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4" name="Google Shape;734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5" name="Google Shape;735;p4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9" name="Google Shape;749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0" name="Google Shape;750;p4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" name="Google Shape;134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6" name="Google Shape;766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7" name="Google Shape;767;p5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0" name="Google Shape;780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1" name="Google Shape;781;p5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3" name="Google Shape;793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4" name="Google Shape;794;p5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7" name="Google Shape;807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8" name="Google Shape;808;p5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1" name="Google Shape;821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2" name="Google Shape;822;p5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6" name="Google Shape;836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7" name="Google Shape;837;p5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0" name="Google Shape;850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1" name="Google Shape;851;p5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4" name="Google Shape;864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5" name="Google Shape;865;p5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8" name="Google Shape;878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9" name="Google Shape;879;p5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3" name="Google Shape;903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4" name="Google Shape;904;p6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8" name="Google Shape;918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9" name="Google Shape;919;p6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2" name="Google Shape;932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3" name="Google Shape;933;p6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8" name="Google Shape;948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9" name="Google Shape;949;p6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4" name="Google Shape;964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5" name="Google Shape;965;p6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8" name="Google Shape;978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9" name="Google Shape;979;p6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2" name="Google Shape;992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3" name="Google Shape;993;p6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6" name="Google Shape;1006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7" name="Google Shape;1007;p6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0" name="Google Shape;1020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1" name="Google Shape;1021;p6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4" name="Google Shape;1034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5" name="Google Shape;1035;p6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8" name="Google Shape;1048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9" name="Google Shape;1049;p7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2" name="Google Shape;1062;p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3" name="Google Shape;1063;p7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6" name="Google Shape;1076;p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7" name="Google Shape;1077;p7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0" name="Google Shape;1090;p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1" name="Google Shape;1091;p7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4" name="Google Shape;1104;p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5" name="Google Shape;1105;p7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8" name="Google Shape;1118;p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9" name="Google Shape;1119;p7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7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7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7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7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8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8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8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8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8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8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8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8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7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7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7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8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8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8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8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8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8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8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8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8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8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8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8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8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8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8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8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8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8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8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8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8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8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7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7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7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7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9.jp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Relationship Id="rId4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Relationship Id="rId4" Type="http://schemas.openxmlformats.org/officeDocument/2006/relationships/image" Target="../media/image5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Relationship Id="rId4" Type="http://schemas.openxmlformats.org/officeDocument/2006/relationships/image" Target="../media/image5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4.png"/><Relationship Id="rId4" Type="http://schemas.openxmlformats.org/officeDocument/2006/relationships/image" Target="../media/image4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5.png"/><Relationship Id="rId4" Type="http://schemas.openxmlformats.org/officeDocument/2006/relationships/image" Target="../media/image5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4.png"/><Relationship Id="rId4" Type="http://schemas.openxmlformats.org/officeDocument/2006/relationships/image" Target="../media/image4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1.png"/><Relationship Id="rId4" Type="http://schemas.openxmlformats.org/officeDocument/2006/relationships/image" Target="../media/image6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2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0.png"/><Relationship Id="rId4" Type="http://schemas.openxmlformats.org/officeDocument/2006/relationships/image" Target="../media/image5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8.png"/><Relationship Id="rId4" Type="http://schemas.openxmlformats.org/officeDocument/2006/relationships/image" Target="../media/image6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7.png"/><Relationship Id="rId4" Type="http://schemas.openxmlformats.org/officeDocument/2006/relationships/image" Target="../media/image7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6.png"/><Relationship Id="rId4" Type="http://schemas.openxmlformats.org/officeDocument/2006/relationships/image" Target="../media/image7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2.png"/><Relationship Id="rId4" Type="http://schemas.openxmlformats.org/officeDocument/2006/relationships/image" Target="../media/image81.png"/><Relationship Id="rId5" Type="http://schemas.openxmlformats.org/officeDocument/2006/relationships/image" Target="../media/image8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.png"/><Relationship Id="rId4" Type="http://schemas.openxmlformats.org/officeDocument/2006/relationships/image" Target="../media/image8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b="6266" l="0" r="0" t="18733"/>
          <a:stretch/>
        </p:blipFill>
        <p:spPr>
          <a:xfrm>
            <a:off x="0" y="0"/>
            <a:ext cx="12192000" cy="688144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/>
          <p:nvPr/>
        </p:nvSpPr>
        <p:spPr>
          <a:xfrm>
            <a:off x="611769" y="616356"/>
            <a:ext cx="10968464" cy="5695628"/>
          </a:xfrm>
          <a:prstGeom prst="roundRect">
            <a:avLst>
              <a:gd fmla="val 0" name="adj"/>
            </a:avLst>
          </a:prstGeom>
          <a:solidFill>
            <a:srgbClr val="395C7A">
              <a:alpha val="9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4486835" y="5974596"/>
            <a:ext cx="3218330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395C7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sinaiuniversity.net</a:t>
            </a:r>
            <a:endParaRPr/>
          </a:p>
        </p:txBody>
      </p:sp>
      <p:sp>
        <p:nvSpPr>
          <p:cNvPr id="92" name="Google Shape;92;p1"/>
          <p:cNvSpPr txBox="1"/>
          <p:nvPr/>
        </p:nvSpPr>
        <p:spPr>
          <a:xfrm>
            <a:off x="2584579" y="4320706"/>
            <a:ext cx="7333861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Eng. Muhammad Saeed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Eng. Mohammed Abusarie  </a:t>
            </a:r>
            <a:endParaRPr/>
          </a:p>
        </p:txBody>
      </p:sp>
      <p:sp>
        <p:nvSpPr>
          <p:cNvPr id="93" name="Google Shape;93;p1"/>
          <p:cNvSpPr/>
          <p:nvPr/>
        </p:nvSpPr>
        <p:spPr>
          <a:xfrm flipH="1" rot="10800000">
            <a:off x="3057832" y="3966144"/>
            <a:ext cx="6459794" cy="554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13527" y="1460834"/>
            <a:ext cx="6364944" cy="121451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"/>
          <p:cNvSpPr txBox="1"/>
          <p:nvPr/>
        </p:nvSpPr>
        <p:spPr>
          <a:xfrm>
            <a:off x="4340670" y="3129363"/>
            <a:ext cx="381546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 WDT </a:t>
            </a:r>
            <a:r>
              <a:rPr b="1" i="0" lang="en-US" sz="4000" u="none" cap="none" strike="noStrike">
                <a:solidFill>
                  <a:schemeClr val="accent2"/>
                </a:solidFill>
                <a:latin typeface="Cairo"/>
                <a:ea typeface="Cairo"/>
                <a:cs typeface="Cairo"/>
                <a:sym typeface="Cairo"/>
              </a:rPr>
              <a:t>~</a:t>
            </a:r>
            <a:r>
              <a:rPr b="1" i="0" lang="en-US" sz="4000" u="none" cap="none" strike="noStrike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 Practical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"/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0"/>
          <p:cNvSpPr/>
          <p:nvPr/>
        </p:nvSpPr>
        <p:spPr>
          <a:xfrm>
            <a:off x="1386346" y="342983"/>
            <a:ext cx="953756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Create a Project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lt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grpSp>
        <p:nvGrpSpPr>
          <p:cNvPr id="211" name="Google Shape;211;p10"/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212" name="Google Shape;212;p10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0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214" name="Google Shape;214;p10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</p:grpSp>
      <p:sp>
        <p:nvSpPr>
          <p:cNvPr id="215" name="Google Shape;215;p10"/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info@su.edu.eg</a:t>
            </a:r>
            <a:endParaRPr/>
          </a:p>
        </p:txBody>
      </p:sp>
      <p:grpSp>
        <p:nvGrpSpPr>
          <p:cNvPr id="216" name="Google Shape;216;p10"/>
          <p:cNvGrpSpPr/>
          <p:nvPr/>
        </p:nvGrpSpPr>
        <p:grpSpPr>
          <a:xfrm>
            <a:off x="559588" y="884400"/>
            <a:ext cx="11072820" cy="5814564"/>
            <a:chOff x="559588" y="884400"/>
            <a:chExt cx="11072820" cy="5814564"/>
          </a:xfrm>
        </p:grpSpPr>
        <p:pic>
          <p:nvPicPr>
            <p:cNvPr id="217" name="Google Shape;217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9588" y="884400"/>
              <a:ext cx="11072820" cy="581456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8" name="Google Shape;218;p10"/>
            <p:cNvGrpSpPr/>
            <p:nvPr/>
          </p:nvGrpSpPr>
          <p:grpSpPr>
            <a:xfrm>
              <a:off x="648474" y="2008031"/>
              <a:ext cx="10825385" cy="4534518"/>
              <a:chOff x="648476" y="1616428"/>
              <a:chExt cx="10825385" cy="4534518"/>
            </a:xfrm>
          </p:grpSpPr>
          <p:sp>
            <p:nvSpPr>
              <p:cNvPr id="219" name="Google Shape;219;p10"/>
              <p:cNvSpPr/>
              <p:nvPr/>
            </p:nvSpPr>
            <p:spPr>
              <a:xfrm>
                <a:off x="648476" y="1616428"/>
                <a:ext cx="5528389" cy="2573017"/>
              </a:xfrm>
              <a:prstGeom prst="rect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0"/>
              <p:cNvSpPr/>
              <p:nvPr/>
            </p:nvSpPr>
            <p:spPr>
              <a:xfrm>
                <a:off x="10578122" y="5881058"/>
                <a:ext cx="895739" cy="269888"/>
              </a:xfrm>
              <a:prstGeom prst="rect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1"/>
          <p:cNvSpPr/>
          <p:nvPr/>
        </p:nvSpPr>
        <p:spPr>
          <a:xfrm>
            <a:off x="1" y="16387"/>
            <a:ext cx="12192000" cy="7069015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1"/>
          <p:cNvSpPr/>
          <p:nvPr/>
        </p:nvSpPr>
        <p:spPr>
          <a:xfrm>
            <a:off x="1386346" y="342983"/>
            <a:ext cx="953756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The Project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lt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grpSp>
        <p:nvGrpSpPr>
          <p:cNvPr id="228" name="Google Shape;228;p11"/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229" name="Google Shape;229;p11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1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231" name="Google Shape;231;p11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</p:grpSp>
      <p:sp>
        <p:nvSpPr>
          <p:cNvPr id="232" name="Google Shape;232;p11"/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info@su.edu.eg</a:t>
            </a:r>
            <a:endParaRPr/>
          </a:p>
        </p:txBody>
      </p:sp>
      <p:pic>
        <p:nvPicPr>
          <p:cNvPr id="233" name="Google Shape;23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35544"/>
            <a:ext cx="12192000" cy="6343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2"/>
          <p:cNvSpPr/>
          <p:nvPr/>
        </p:nvSpPr>
        <p:spPr>
          <a:xfrm>
            <a:off x="1" y="16387"/>
            <a:ext cx="12192000" cy="7069015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2"/>
          <p:cNvSpPr/>
          <p:nvPr/>
        </p:nvSpPr>
        <p:spPr>
          <a:xfrm>
            <a:off x="1386346" y="342983"/>
            <a:ext cx="953756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Github</a:t>
            </a:r>
            <a:endParaRPr b="1" sz="3600">
              <a:solidFill>
                <a:schemeClr val="lt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lt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grpSp>
        <p:nvGrpSpPr>
          <p:cNvPr id="241" name="Google Shape;241;p12"/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242" name="Google Shape;242;p12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2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244" name="Google Shape;244;p12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</p:grpSp>
      <p:sp>
        <p:nvSpPr>
          <p:cNvPr id="245" name="Google Shape;245;p12"/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info@su.edu.eg</a:t>
            </a:r>
            <a:endParaRPr/>
          </a:p>
        </p:txBody>
      </p:sp>
      <p:pic>
        <p:nvPicPr>
          <p:cNvPr id="246" name="Google Shape;24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6346" y="1027898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3"/>
          <p:cNvSpPr/>
          <p:nvPr/>
        </p:nvSpPr>
        <p:spPr>
          <a:xfrm>
            <a:off x="1" y="-2275"/>
            <a:ext cx="12192000" cy="7069015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3"/>
          <p:cNvSpPr/>
          <p:nvPr/>
        </p:nvSpPr>
        <p:spPr>
          <a:xfrm>
            <a:off x="1386346" y="342983"/>
            <a:ext cx="953756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Github</a:t>
            </a:r>
            <a:endParaRPr b="1" sz="3600">
              <a:solidFill>
                <a:schemeClr val="lt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lt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grpSp>
        <p:nvGrpSpPr>
          <p:cNvPr id="254" name="Google Shape;254;p13"/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255" name="Google Shape;255;p13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3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257" name="Google Shape;257;p13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</p:grpSp>
      <p:sp>
        <p:nvSpPr>
          <p:cNvPr id="258" name="Google Shape;258;p13"/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info@su.edu.eg</a:t>
            </a:r>
            <a:endParaRPr/>
          </a:p>
        </p:txBody>
      </p:sp>
      <p:pic>
        <p:nvPicPr>
          <p:cNvPr id="259" name="Google Shape;25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6346" y="994620"/>
            <a:ext cx="97536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4"/>
          <p:cNvSpPr/>
          <p:nvPr/>
        </p:nvSpPr>
        <p:spPr>
          <a:xfrm>
            <a:off x="1" y="1"/>
            <a:ext cx="12192000" cy="6893168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4"/>
          <p:cNvSpPr/>
          <p:nvPr/>
        </p:nvSpPr>
        <p:spPr>
          <a:xfrm>
            <a:off x="1338016" y="3105834"/>
            <a:ext cx="951596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2. Add necessary packages</a:t>
            </a:r>
            <a:endParaRPr/>
          </a:p>
        </p:txBody>
      </p:sp>
      <p:grpSp>
        <p:nvGrpSpPr>
          <p:cNvPr id="266" name="Google Shape;266;p14"/>
          <p:cNvGrpSpPr/>
          <p:nvPr/>
        </p:nvGrpSpPr>
        <p:grpSpPr>
          <a:xfrm>
            <a:off x="0" y="6242538"/>
            <a:ext cx="12192000" cy="650630"/>
            <a:chOff x="0" y="6207369"/>
            <a:chExt cx="12192000" cy="650630"/>
          </a:xfrm>
        </p:grpSpPr>
        <p:sp>
          <p:nvSpPr>
            <p:cNvPr id="267" name="Google Shape;267;p14"/>
            <p:cNvSpPr/>
            <p:nvPr/>
          </p:nvSpPr>
          <p:spPr>
            <a:xfrm>
              <a:off x="0" y="6207369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4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269" name="Google Shape;269;p14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5264586" y="6326034"/>
              <a:ext cx="166282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info@su.edu.eg</a:t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5"/>
          <p:cNvSpPr/>
          <p:nvPr/>
        </p:nvSpPr>
        <p:spPr>
          <a:xfrm>
            <a:off x="-2243" y="0"/>
            <a:ext cx="12192000" cy="7069015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5"/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NuGet Package Manager</a:t>
            </a:r>
            <a:endParaRPr/>
          </a:p>
        </p:txBody>
      </p:sp>
      <p:grpSp>
        <p:nvGrpSpPr>
          <p:cNvPr id="278" name="Google Shape;278;p15"/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279" name="Google Shape;279;p15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5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281" name="Google Shape;281;p15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</p:grpSp>
      <p:sp>
        <p:nvSpPr>
          <p:cNvPr id="282" name="Google Shape;282;p15"/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info@su.edu.eg</a:t>
            </a:r>
            <a:endParaRPr/>
          </a:p>
        </p:txBody>
      </p:sp>
      <p:sp>
        <p:nvSpPr>
          <p:cNvPr id="283" name="Google Shape;283;p15"/>
          <p:cNvSpPr txBox="1"/>
          <p:nvPr/>
        </p:nvSpPr>
        <p:spPr>
          <a:xfrm>
            <a:off x="450771" y="1139116"/>
            <a:ext cx="1165130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rgbClr val="FCC77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NuGet</a:t>
            </a:r>
            <a:r>
              <a:rPr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the </a:t>
            </a:r>
            <a:r>
              <a:rPr lang="en-US" sz="3200">
                <a:solidFill>
                  <a:srgbClr val="FCC77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package manager for .NET</a:t>
            </a:r>
            <a:r>
              <a:rPr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It enables you </a:t>
            </a:r>
            <a:r>
              <a:rPr lang="en-US" sz="3200">
                <a:solidFill>
                  <a:srgbClr val="FCC77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add, remove, and update libraries/packages </a:t>
            </a:r>
            <a:r>
              <a:rPr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your .NET projects.</a:t>
            </a:r>
            <a:endParaRPr/>
          </a:p>
          <a:p>
            <a:pPr indent="-2540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4" name="Google Shape;284;p15"/>
          <p:cNvPicPr preferRelativeResize="0"/>
          <p:nvPr/>
        </p:nvPicPr>
        <p:blipFill rotWithShape="1">
          <a:blip r:embed="rId3">
            <a:alphaModFix/>
          </a:blip>
          <a:srcRect b="0" l="8411" r="10290" t="0"/>
          <a:stretch/>
        </p:blipFill>
        <p:spPr>
          <a:xfrm>
            <a:off x="-4485" y="2405557"/>
            <a:ext cx="5194585" cy="4247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5"/>
          <p:cNvPicPr preferRelativeResize="0"/>
          <p:nvPr/>
        </p:nvPicPr>
        <p:blipFill rotWithShape="1">
          <a:blip r:embed="rId4">
            <a:alphaModFix/>
          </a:blip>
          <a:srcRect b="0" l="0" r="23572" t="0"/>
          <a:stretch/>
        </p:blipFill>
        <p:spPr>
          <a:xfrm>
            <a:off x="5190100" y="3214410"/>
            <a:ext cx="4232826" cy="3655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5"/>
          <p:cNvPicPr preferRelativeResize="0"/>
          <p:nvPr/>
        </p:nvPicPr>
        <p:blipFill rotWithShape="1">
          <a:blip r:embed="rId5">
            <a:alphaModFix/>
          </a:blip>
          <a:srcRect b="0" l="0" r="20855" t="0"/>
          <a:stretch/>
        </p:blipFill>
        <p:spPr>
          <a:xfrm>
            <a:off x="8505113" y="2234798"/>
            <a:ext cx="3684644" cy="271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6"/>
          <p:cNvSpPr/>
          <p:nvPr/>
        </p:nvSpPr>
        <p:spPr>
          <a:xfrm>
            <a:off x="1" y="16387"/>
            <a:ext cx="12192000" cy="7069015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6"/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NuGet Package Manager</a:t>
            </a:r>
            <a:endParaRPr/>
          </a:p>
        </p:txBody>
      </p:sp>
      <p:grpSp>
        <p:nvGrpSpPr>
          <p:cNvPr id="294" name="Google Shape;294;p16"/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295" name="Google Shape;295;p16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16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297" name="Google Shape;297;p16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</p:grpSp>
      <p:sp>
        <p:nvSpPr>
          <p:cNvPr id="298" name="Google Shape;298;p16"/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info@su.edu.eg</a:t>
            </a:r>
            <a:endParaRPr/>
          </a:p>
        </p:txBody>
      </p:sp>
      <p:pic>
        <p:nvPicPr>
          <p:cNvPr id="299" name="Google Shape;29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5607" y="2892298"/>
            <a:ext cx="3920782" cy="4023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8026" y="1040010"/>
            <a:ext cx="10415948" cy="1880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/>
          <p:nvPr/>
        </p:nvSpPr>
        <p:spPr>
          <a:xfrm>
            <a:off x="1" y="16387"/>
            <a:ext cx="12192000" cy="7069015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7"/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NuGet Package Manager</a:t>
            </a:r>
            <a:endParaRPr/>
          </a:p>
        </p:txBody>
      </p:sp>
      <p:grpSp>
        <p:nvGrpSpPr>
          <p:cNvPr id="308" name="Google Shape;308;p17"/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309" name="Google Shape;309;p17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17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311" name="Google Shape;311;p17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</p:grpSp>
      <p:sp>
        <p:nvSpPr>
          <p:cNvPr id="312" name="Google Shape;312;p17"/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info@su.edu.eg</a:t>
            </a:r>
            <a:endParaRPr/>
          </a:p>
        </p:txBody>
      </p:sp>
      <p:sp>
        <p:nvSpPr>
          <p:cNvPr id="313" name="Google Shape;313;p17"/>
          <p:cNvSpPr txBox="1"/>
          <p:nvPr/>
        </p:nvSpPr>
        <p:spPr>
          <a:xfrm>
            <a:off x="450771" y="1139116"/>
            <a:ext cx="11651306" cy="5632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Packages</a:t>
            </a:r>
            <a:endParaRPr sz="3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CC77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Microsoft.EntityFrameworkCore</a:t>
            </a:r>
            <a:endParaRPr sz="3200">
              <a:solidFill>
                <a:srgbClr val="FCC77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urier New"/>
              <a:buChar char="o"/>
            </a:pPr>
            <a:r>
              <a:rPr b="0" i="0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work with EF Core. It supports LINQ queries, change tracking, updates, and schema migrations.</a:t>
            </a:r>
            <a:endParaRPr/>
          </a:p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Entity framework </a:t>
            </a:r>
            <a:r>
              <a:rPr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an </a:t>
            </a:r>
            <a:r>
              <a:rPr b="1" i="1"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 Relational Mapping </a:t>
            </a:r>
            <a:r>
              <a:rPr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3200">
                <a:solidFill>
                  <a:srgbClr val="99FF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ORM</a:t>
            </a:r>
            <a:r>
              <a:rPr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framework.</a:t>
            </a:r>
            <a:endParaRPr/>
          </a:p>
          <a:p>
            <a:pPr indent="-4572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99FF66"/>
              </a:buClr>
              <a:buSzPts val="3200"/>
              <a:buFont typeface="Courier New"/>
              <a:buChar char="o"/>
            </a:pPr>
            <a:r>
              <a:rPr b="0" i="0" lang="en-US" sz="3200" u="none" cap="none" strike="noStrike">
                <a:solidFill>
                  <a:srgbClr val="99FF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ORM tool </a:t>
            </a:r>
            <a:r>
              <a:rPr b="0" i="0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software designed to help OOP developers interact with relational databases.</a:t>
            </a:r>
            <a:endParaRPr/>
          </a:p>
          <a:p>
            <a:pPr indent="-4572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urier New"/>
              <a:buChar char="o"/>
            </a:pPr>
            <a:r>
              <a:rPr b="0" i="0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Creating DB and storing and accessing the data in the database.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4" name="Google Shape;314;p17"/>
          <p:cNvPicPr preferRelativeResize="0"/>
          <p:nvPr/>
        </p:nvPicPr>
        <p:blipFill rotWithShape="1">
          <a:blip r:embed="rId3">
            <a:alphaModFix/>
          </a:blip>
          <a:srcRect b="0" l="0" r="0" t="50019"/>
          <a:stretch/>
        </p:blipFill>
        <p:spPr>
          <a:xfrm>
            <a:off x="6690049" y="937344"/>
            <a:ext cx="5501950" cy="1482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8"/>
          <p:cNvSpPr/>
          <p:nvPr/>
        </p:nvSpPr>
        <p:spPr>
          <a:xfrm>
            <a:off x="1" y="16387"/>
            <a:ext cx="12192000" cy="7069015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8"/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NuGet Package Manager</a:t>
            </a:r>
            <a:endParaRPr/>
          </a:p>
        </p:txBody>
      </p:sp>
      <p:grpSp>
        <p:nvGrpSpPr>
          <p:cNvPr id="322" name="Google Shape;322;p18"/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323" name="Google Shape;323;p18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18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325" name="Google Shape;325;p18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</p:grpSp>
      <p:sp>
        <p:nvSpPr>
          <p:cNvPr id="326" name="Google Shape;326;p18"/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info@su.edu.eg</a:t>
            </a:r>
            <a:endParaRPr/>
          </a:p>
        </p:txBody>
      </p:sp>
      <p:sp>
        <p:nvSpPr>
          <p:cNvPr id="327" name="Google Shape;327;p18"/>
          <p:cNvSpPr txBox="1"/>
          <p:nvPr/>
        </p:nvSpPr>
        <p:spPr>
          <a:xfrm>
            <a:off x="465517" y="935279"/>
            <a:ext cx="11651306" cy="55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Packages</a:t>
            </a:r>
            <a:endParaRPr sz="3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540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CC77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Microsoft.EntityFrameworkCore.SqlServer</a:t>
            </a:r>
            <a:endParaRPr sz="3200">
              <a:solidFill>
                <a:srgbClr val="FCC77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urier New"/>
              <a:buChar char="o"/>
            </a:pPr>
            <a:r>
              <a:rPr b="0" i="0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Provides support for SQL Server databases within EF Core.</a:t>
            </a:r>
            <a:endParaRPr/>
          </a:p>
          <a:p>
            <a:pPr indent="-254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CC77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Microsoft.EntityFrameworkCore.Tools</a:t>
            </a:r>
            <a:endParaRPr sz="3200">
              <a:solidFill>
                <a:srgbClr val="FCC77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Enables some commands:</a:t>
            </a:r>
            <a:endParaRPr/>
          </a:p>
          <a:p>
            <a:pPr indent="-4572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urier New"/>
              <a:buChar char="o"/>
            </a:pPr>
            <a:r>
              <a:rPr b="0" i="0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Add-Migration</a:t>
            </a:r>
            <a:endParaRPr/>
          </a:p>
          <a:p>
            <a:pPr indent="-4572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urier New"/>
              <a:buChar char="o"/>
            </a:pPr>
            <a:r>
              <a:rPr b="0" i="0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Update-Database</a:t>
            </a:r>
            <a:endParaRPr/>
          </a:p>
          <a:p>
            <a:pPr indent="-4572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urier New"/>
              <a:buChar char="o"/>
            </a:pPr>
            <a:r>
              <a:rPr b="0" i="0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Drop-Database</a:t>
            </a:r>
            <a:endParaRPr/>
          </a:p>
          <a:p>
            <a:pPr indent="-4572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urier New"/>
              <a:buChar char="o"/>
            </a:pPr>
            <a:r>
              <a:rPr b="0" i="0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Remove-Migration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9"/>
          <p:cNvSpPr/>
          <p:nvPr/>
        </p:nvSpPr>
        <p:spPr>
          <a:xfrm>
            <a:off x="1" y="16387"/>
            <a:ext cx="12192000" cy="7069015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19"/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NuGet Package Manager</a:t>
            </a:r>
            <a:endParaRPr/>
          </a:p>
        </p:txBody>
      </p:sp>
      <p:grpSp>
        <p:nvGrpSpPr>
          <p:cNvPr id="335" name="Google Shape;335;p19"/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336" name="Google Shape;336;p19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19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338" name="Google Shape;338;p19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</p:grpSp>
      <p:sp>
        <p:nvSpPr>
          <p:cNvPr id="339" name="Google Shape;339;p19"/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info@su.edu.eg</a:t>
            </a:r>
            <a:endParaRPr/>
          </a:p>
        </p:txBody>
      </p:sp>
      <p:sp>
        <p:nvSpPr>
          <p:cNvPr id="340" name="Google Shape;340;p19"/>
          <p:cNvSpPr txBox="1"/>
          <p:nvPr/>
        </p:nvSpPr>
        <p:spPr>
          <a:xfrm>
            <a:off x="450771" y="1139116"/>
            <a:ext cx="1165130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Packages</a:t>
            </a:r>
            <a:endParaRPr sz="3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1" name="Google Shape;34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0375" y="1805932"/>
            <a:ext cx="6871246" cy="3663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5328003" y="547139"/>
            <a:ext cx="1535997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Goals</a:t>
            </a:r>
            <a:endParaRPr b="1" i="0" sz="4400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grpSp>
        <p:nvGrpSpPr>
          <p:cNvPr id="102" name="Google Shape;102;p2"/>
          <p:cNvGrpSpPr/>
          <p:nvPr/>
        </p:nvGrpSpPr>
        <p:grpSpPr>
          <a:xfrm>
            <a:off x="0" y="6297370"/>
            <a:ext cx="12192001" cy="767877"/>
            <a:chOff x="0" y="6187503"/>
            <a:chExt cx="12192000" cy="650630"/>
          </a:xfrm>
        </p:grpSpPr>
        <p:sp>
          <p:nvSpPr>
            <p:cNvPr id="103" name="Google Shape;103;p2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105" name="Google Shape;105;p2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5264586" y="6326034"/>
              <a:ext cx="166282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info@su.edu.eg</a:t>
              </a:r>
              <a:endParaRPr/>
            </a:p>
          </p:txBody>
        </p:sp>
      </p:grpSp>
      <p:sp>
        <p:nvSpPr>
          <p:cNvPr id="107" name="Google Shape;107;p2"/>
          <p:cNvSpPr txBox="1"/>
          <p:nvPr/>
        </p:nvSpPr>
        <p:spPr>
          <a:xfrm>
            <a:off x="546802" y="2104671"/>
            <a:ext cx="11153785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 </a:t>
            </a:r>
            <a:r>
              <a:rPr b="1" lang="en-US" sz="36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ASP.NET Core MVC</a:t>
            </a:r>
            <a:endParaRPr sz="3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71500" lvl="1" marL="10287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rier New"/>
              <a:buChar char="o"/>
            </a:pPr>
            <a:r>
              <a:rPr b="0" i="0" lang="en-US" sz="3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building web apps using the Model-View-Controller design pattern.</a:t>
            </a:r>
            <a:endParaRPr b="0" i="0" sz="36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0"/>
          <p:cNvSpPr/>
          <p:nvPr/>
        </p:nvSpPr>
        <p:spPr>
          <a:xfrm>
            <a:off x="1" y="1"/>
            <a:ext cx="12192000" cy="6893168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"/>
          <p:cNvSpPr/>
          <p:nvPr/>
        </p:nvSpPr>
        <p:spPr>
          <a:xfrm>
            <a:off x="1338016" y="3105834"/>
            <a:ext cx="951596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3. Create Models</a:t>
            </a:r>
            <a:endParaRPr/>
          </a:p>
        </p:txBody>
      </p:sp>
      <p:grpSp>
        <p:nvGrpSpPr>
          <p:cNvPr id="348" name="Google Shape;348;p20"/>
          <p:cNvGrpSpPr/>
          <p:nvPr/>
        </p:nvGrpSpPr>
        <p:grpSpPr>
          <a:xfrm>
            <a:off x="0" y="6242538"/>
            <a:ext cx="12192000" cy="650630"/>
            <a:chOff x="0" y="6207369"/>
            <a:chExt cx="12192000" cy="650630"/>
          </a:xfrm>
        </p:grpSpPr>
        <p:sp>
          <p:nvSpPr>
            <p:cNvPr id="349" name="Google Shape;349;p20"/>
            <p:cNvSpPr/>
            <p:nvPr/>
          </p:nvSpPr>
          <p:spPr>
            <a:xfrm>
              <a:off x="0" y="6207369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20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351" name="Google Shape;351;p20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  <p:sp>
          <p:nvSpPr>
            <p:cNvPr id="352" name="Google Shape;352;p20"/>
            <p:cNvSpPr/>
            <p:nvPr/>
          </p:nvSpPr>
          <p:spPr>
            <a:xfrm>
              <a:off x="5264586" y="6326034"/>
              <a:ext cx="166282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info@su.edu.eg</a:t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1"/>
          <p:cNvSpPr/>
          <p:nvPr/>
        </p:nvSpPr>
        <p:spPr>
          <a:xfrm>
            <a:off x="1" y="16387"/>
            <a:ext cx="12192000" cy="7069015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21"/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Models</a:t>
            </a:r>
            <a:endParaRPr/>
          </a:p>
        </p:txBody>
      </p:sp>
      <p:grpSp>
        <p:nvGrpSpPr>
          <p:cNvPr id="360" name="Google Shape;360;p21"/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361" name="Google Shape;361;p21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21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363" name="Google Shape;363;p21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</p:grpSp>
      <p:sp>
        <p:nvSpPr>
          <p:cNvPr id="364" name="Google Shape;364;p21"/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info@su.edu.eg</a:t>
            </a:r>
            <a:endParaRPr/>
          </a:p>
        </p:txBody>
      </p:sp>
      <p:pic>
        <p:nvPicPr>
          <p:cNvPr descr="Course-Enrollment-Student data model diagram" id="365" name="Google Shape;36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937" y="1119990"/>
            <a:ext cx="9383797" cy="3458821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1"/>
          <p:cNvSpPr txBox="1"/>
          <p:nvPr/>
        </p:nvSpPr>
        <p:spPr>
          <a:xfrm>
            <a:off x="329473" y="4627296"/>
            <a:ext cx="11651306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Relationships: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1" lang="en-US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one-to-many </a:t>
            </a:r>
            <a:r>
              <a:rPr lang="en-US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relationship between </a:t>
            </a:r>
            <a:r>
              <a:rPr lang="en-US" sz="30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</a:t>
            </a:r>
            <a:r>
              <a:rPr lang="en-US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US" sz="30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Enrollment</a:t>
            </a:r>
            <a:r>
              <a:rPr lang="en-US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entities. 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1" lang="en-US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one-to-many </a:t>
            </a:r>
            <a:r>
              <a:rPr lang="en-US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relationship between </a:t>
            </a:r>
            <a:r>
              <a:rPr lang="en-US" sz="30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Course</a:t>
            </a:r>
            <a:r>
              <a:rPr lang="en-US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US" sz="30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Enrollment</a:t>
            </a:r>
            <a:r>
              <a:rPr lang="en-US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entities.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2"/>
          <p:cNvSpPr/>
          <p:nvPr/>
        </p:nvSpPr>
        <p:spPr>
          <a:xfrm>
            <a:off x="1" y="16387"/>
            <a:ext cx="12192000" cy="7069015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22"/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Create Student Model</a:t>
            </a:r>
            <a:endParaRPr/>
          </a:p>
        </p:txBody>
      </p:sp>
      <p:grpSp>
        <p:nvGrpSpPr>
          <p:cNvPr id="374" name="Google Shape;374;p22"/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375" name="Google Shape;375;p22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22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377" name="Google Shape;377;p22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</p:grpSp>
      <p:sp>
        <p:nvSpPr>
          <p:cNvPr id="378" name="Google Shape;378;p22"/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info@su.edu.eg</a:t>
            </a:r>
            <a:endParaRPr/>
          </a:p>
        </p:txBody>
      </p:sp>
      <p:pic>
        <p:nvPicPr>
          <p:cNvPr id="379" name="Google Shape;379;p22"/>
          <p:cNvPicPr preferRelativeResize="0"/>
          <p:nvPr/>
        </p:nvPicPr>
        <p:blipFill rotWithShape="1">
          <a:blip r:embed="rId3">
            <a:alphaModFix/>
          </a:blip>
          <a:srcRect b="0" l="3791" r="0" t="18809"/>
          <a:stretch/>
        </p:blipFill>
        <p:spPr>
          <a:xfrm>
            <a:off x="2174029" y="989314"/>
            <a:ext cx="8308490" cy="5722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3"/>
          <p:cNvSpPr/>
          <p:nvPr/>
        </p:nvSpPr>
        <p:spPr>
          <a:xfrm>
            <a:off x="1" y="16387"/>
            <a:ext cx="12192000" cy="7069015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23"/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Create Student Model</a:t>
            </a:r>
            <a:endParaRPr/>
          </a:p>
        </p:txBody>
      </p:sp>
      <p:grpSp>
        <p:nvGrpSpPr>
          <p:cNvPr id="387" name="Google Shape;387;p23"/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388" name="Google Shape;388;p23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23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390" name="Google Shape;390;p23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</p:grpSp>
      <p:sp>
        <p:nvSpPr>
          <p:cNvPr id="391" name="Google Shape;391;p23"/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info@su.edu.eg</a:t>
            </a:r>
            <a:endParaRPr/>
          </a:p>
        </p:txBody>
      </p:sp>
      <p:pic>
        <p:nvPicPr>
          <p:cNvPr id="392" name="Google Shape;39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251" y="949144"/>
            <a:ext cx="8390395" cy="5802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73003" y="2384580"/>
            <a:ext cx="4647492" cy="1375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4"/>
          <p:cNvSpPr/>
          <p:nvPr/>
        </p:nvSpPr>
        <p:spPr>
          <a:xfrm>
            <a:off x="1" y="16387"/>
            <a:ext cx="12192000" cy="7069015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24"/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Create Models</a:t>
            </a:r>
            <a:endParaRPr/>
          </a:p>
        </p:txBody>
      </p:sp>
      <p:grpSp>
        <p:nvGrpSpPr>
          <p:cNvPr id="401" name="Google Shape;401;p24"/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402" name="Google Shape;402;p24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24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404" name="Google Shape;404;p24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</p:grpSp>
      <p:sp>
        <p:nvSpPr>
          <p:cNvPr id="405" name="Google Shape;405;p24"/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info@su.edu.eg</a:t>
            </a:r>
            <a:endParaRPr/>
          </a:p>
        </p:txBody>
      </p:sp>
      <p:pic>
        <p:nvPicPr>
          <p:cNvPr id="406" name="Google Shape;40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546" y="989314"/>
            <a:ext cx="5977749" cy="320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24"/>
          <p:cNvPicPr preferRelativeResize="0"/>
          <p:nvPr/>
        </p:nvPicPr>
        <p:blipFill rotWithShape="1">
          <a:blip r:embed="rId4">
            <a:alphaModFix/>
          </a:blip>
          <a:srcRect b="0" l="0" r="0" t="5628"/>
          <a:stretch/>
        </p:blipFill>
        <p:spPr>
          <a:xfrm>
            <a:off x="118249" y="4316392"/>
            <a:ext cx="5977749" cy="2667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4"/>
          <p:cNvSpPr txBox="1"/>
          <p:nvPr/>
        </p:nvSpPr>
        <p:spPr>
          <a:xfrm>
            <a:off x="6475875" y="1036901"/>
            <a:ext cx="566483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property </a:t>
            </a:r>
            <a:r>
              <a:rPr lang="en-US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r>
              <a:rPr lang="en-US" sz="30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member</a:t>
            </a:r>
            <a:r>
              <a:rPr lang="en-US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or </a:t>
            </a:r>
            <a:r>
              <a:rPr lang="en-US" sz="30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field</a:t>
            </a:r>
            <a:r>
              <a:rPr lang="en-US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 </a:t>
            </a:r>
            <a:r>
              <a:rPr b="1" lang="en-US" sz="30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special methods</a:t>
            </a:r>
            <a:r>
              <a:rPr b="1" lang="en-US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called </a:t>
            </a:r>
            <a:r>
              <a:rPr lang="en-US" sz="30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accessors</a:t>
            </a:r>
            <a:endParaRPr/>
          </a:p>
        </p:txBody>
      </p:sp>
      <p:pic>
        <p:nvPicPr>
          <p:cNvPr id="409" name="Google Shape;409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62174" y="2199314"/>
            <a:ext cx="5814947" cy="4717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5"/>
          <p:cNvSpPr/>
          <p:nvPr/>
        </p:nvSpPr>
        <p:spPr>
          <a:xfrm>
            <a:off x="1" y="16387"/>
            <a:ext cx="12192000" cy="7069015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25"/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Add FKs and Navigation Properties</a:t>
            </a:r>
            <a:endParaRPr/>
          </a:p>
        </p:txBody>
      </p:sp>
      <p:grpSp>
        <p:nvGrpSpPr>
          <p:cNvPr id="417" name="Google Shape;417;p25"/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418" name="Google Shape;418;p25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25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420" name="Google Shape;420;p25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</p:grpSp>
      <p:sp>
        <p:nvSpPr>
          <p:cNvPr id="421" name="Google Shape;421;p25"/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info@su.edu.eg</a:t>
            </a:r>
            <a:endParaRPr/>
          </a:p>
        </p:txBody>
      </p:sp>
      <p:pic>
        <p:nvPicPr>
          <p:cNvPr id="422" name="Google Shape;42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023" y="1115484"/>
            <a:ext cx="5884842" cy="3113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022" y="4252996"/>
            <a:ext cx="5884843" cy="2511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3732" y="1197302"/>
            <a:ext cx="5500273" cy="4592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6"/>
          <p:cNvSpPr/>
          <p:nvPr/>
        </p:nvSpPr>
        <p:spPr>
          <a:xfrm>
            <a:off x="1" y="16387"/>
            <a:ext cx="12192000" cy="7069015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26"/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Data Annotation Attributes</a:t>
            </a:r>
            <a:endParaRPr/>
          </a:p>
        </p:txBody>
      </p:sp>
      <p:grpSp>
        <p:nvGrpSpPr>
          <p:cNvPr id="432" name="Google Shape;432;p26"/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433" name="Google Shape;433;p26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26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435" name="Google Shape;435;p26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</p:grpSp>
      <p:sp>
        <p:nvSpPr>
          <p:cNvPr id="436" name="Google Shape;436;p26"/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info@su.edu.eg</a:t>
            </a:r>
            <a:endParaRPr/>
          </a:p>
        </p:txBody>
      </p:sp>
      <p:pic>
        <p:nvPicPr>
          <p:cNvPr id="437" name="Google Shape;43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462" y="909842"/>
            <a:ext cx="9905072" cy="6007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7"/>
          <p:cNvSpPr/>
          <p:nvPr/>
        </p:nvSpPr>
        <p:spPr>
          <a:xfrm>
            <a:off x="1" y="16387"/>
            <a:ext cx="12192000" cy="7069015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27"/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Data Annotation Attributes</a:t>
            </a:r>
            <a:endParaRPr/>
          </a:p>
        </p:txBody>
      </p:sp>
      <p:grpSp>
        <p:nvGrpSpPr>
          <p:cNvPr id="445" name="Google Shape;445;p27"/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446" name="Google Shape;446;p27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27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448" name="Google Shape;448;p27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</p:grpSp>
      <p:sp>
        <p:nvSpPr>
          <p:cNvPr id="449" name="Google Shape;449;p27"/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info@su.edu.eg</a:t>
            </a:r>
            <a:endParaRPr/>
          </a:p>
        </p:txBody>
      </p:sp>
      <p:pic>
        <p:nvPicPr>
          <p:cNvPr id="450" name="Google Shape;45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423787"/>
            <a:ext cx="6281892" cy="401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95123" y="1107865"/>
            <a:ext cx="5034431" cy="5149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8"/>
          <p:cNvSpPr/>
          <p:nvPr/>
        </p:nvSpPr>
        <p:spPr>
          <a:xfrm>
            <a:off x="1" y="1"/>
            <a:ext cx="12192000" cy="6893168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28"/>
          <p:cNvSpPr/>
          <p:nvPr/>
        </p:nvSpPr>
        <p:spPr>
          <a:xfrm>
            <a:off x="1338016" y="3105834"/>
            <a:ext cx="9515968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4. Create ApplicationDbContext class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+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DB Connection</a:t>
            </a:r>
            <a:endParaRPr/>
          </a:p>
        </p:txBody>
      </p:sp>
      <p:grpSp>
        <p:nvGrpSpPr>
          <p:cNvPr id="458" name="Google Shape;458;p28"/>
          <p:cNvGrpSpPr/>
          <p:nvPr/>
        </p:nvGrpSpPr>
        <p:grpSpPr>
          <a:xfrm>
            <a:off x="0" y="6242538"/>
            <a:ext cx="12192000" cy="650630"/>
            <a:chOff x="0" y="6207369"/>
            <a:chExt cx="12192000" cy="650630"/>
          </a:xfrm>
        </p:grpSpPr>
        <p:sp>
          <p:nvSpPr>
            <p:cNvPr id="459" name="Google Shape;459;p28"/>
            <p:cNvSpPr/>
            <p:nvPr/>
          </p:nvSpPr>
          <p:spPr>
            <a:xfrm>
              <a:off x="0" y="6207369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28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461" name="Google Shape;461;p28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  <p:sp>
          <p:nvSpPr>
            <p:cNvPr id="462" name="Google Shape;462;p28"/>
            <p:cNvSpPr/>
            <p:nvPr/>
          </p:nvSpPr>
          <p:spPr>
            <a:xfrm>
              <a:off x="5264586" y="6326034"/>
              <a:ext cx="166282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info@su.edu.eg</a:t>
              </a: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9"/>
          <p:cNvSpPr/>
          <p:nvPr/>
        </p:nvSpPr>
        <p:spPr>
          <a:xfrm>
            <a:off x="1" y="16387"/>
            <a:ext cx="12192000" cy="7069015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29"/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Create ApplicationDbContext class</a:t>
            </a:r>
            <a:endParaRPr/>
          </a:p>
        </p:txBody>
      </p:sp>
      <p:grpSp>
        <p:nvGrpSpPr>
          <p:cNvPr id="470" name="Google Shape;470;p29"/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471" name="Google Shape;471;p29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29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473" name="Google Shape;473;p29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</p:grpSp>
      <p:sp>
        <p:nvSpPr>
          <p:cNvPr id="474" name="Google Shape;474;p29"/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info@su.edu.eg</a:t>
            </a:r>
            <a:endParaRPr/>
          </a:p>
        </p:txBody>
      </p:sp>
      <p:sp>
        <p:nvSpPr>
          <p:cNvPr id="475" name="Google Shape;475;p29"/>
          <p:cNvSpPr txBox="1"/>
          <p:nvPr/>
        </p:nvSpPr>
        <p:spPr>
          <a:xfrm>
            <a:off x="329473" y="1315910"/>
            <a:ext cx="11651306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main class that </a:t>
            </a:r>
            <a:r>
              <a:rPr lang="en-US" sz="32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coordinates EF functionality </a:t>
            </a:r>
            <a:r>
              <a:rPr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a given data model is the </a:t>
            </a:r>
            <a:r>
              <a:rPr lang="en-US" sz="32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DbContext</a:t>
            </a:r>
            <a:r>
              <a:rPr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b="1"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context</a:t>
            </a:r>
            <a:r>
              <a:rPr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32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</a:t>
            </a:r>
            <a:r>
              <a:rPr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grpSp>
        <p:nvGrpSpPr>
          <p:cNvPr id="476" name="Google Shape;476;p29"/>
          <p:cNvGrpSpPr/>
          <p:nvPr/>
        </p:nvGrpSpPr>
        <p:grpSpPr>
          <a:xfrm>
            <a:off x="-4" y="2499977"/>
            <a:ext cx="12192003" cy="4315851"/>
            <a:chOff x="-4" y="2499977"/>
            <a:chExt cx="12192003" cy="4315851"/>
          </a:xfrm>
        </p:grpSpPr>
        <p:pic>
          <p:nvPicPr>
            <p:cNvPr id="477" name="Google Shape;477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4" y="2719724"/>
              <a:ext cx="8861762" cy="40961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8" name="Google Shape;478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97810" y="2499977"/>
              <a:ext cx="3194189" cy="276829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79" name="Google Shape;479;p29"/>
            <p:cNvCxnSpPr/>
            <p:nvPr/>
          </p:nvCxnSpPr>
          <p:spPr>
            <a:xfrm flipH="1" rot="10800000">
              <a:off x="8565502" y="4133461"/>
              <a:ext cx="723148" cy="2419047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3"/>
          <p:cNvSpPr/>
          <p:nvPr/>
        </p:nvSpPr>
        <p:spPr>
          <a:xfrm>
            <a:off x="5110795" y="547139"/>
            <a:ext cx="1970411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Outline</a:t>
            </a:r>
            <a:endParaRPr b="1" sz="4400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grpSp>
        <p:nvGrpSpPr>
          <p:cNvPr id="114" name="Google Shape;114;p3"/>
          <p:cNvGrpSpPr/>
          <p:nvPr/>
        </p:nvGrpSpPr>
        <p:grpSpPr>
          <a:xfrm>
            <a:off x="0" y="6297370"/>
            <a:ext cx="12192001" cy="767877"/>
            <a:chOff x="0" y="6187503"/>
            <a:chExt cx="12192000" cy="650630"/>
          </a:xfrm>
        </p:grpSpPr>
        <p:sp>
          <p:nvSpPr>
            <p:cNvPr id="115" name="Google Shape;115;p3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3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117" name="Google Shape;117;p3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5264586" y="6326034"/>
              <a:ext cx="166282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info@su.edu.eg</a:t>
              </a:r>
              <a:endParaRPr/>
            </a:p>
          </p:txBody>
        </p:sp>
      </p:grpSp>
      <p:sp>
        <p:nvSpPr>
          <p:cNvPr id="119" name="Google Shape;119;p3"/>
          <p:cNvSpPr txBox="1"/>
          <p:nvPr/>
        </p:nvSpPr>
        <p:spPr>
          <a:xfrm>
            <a:off x="580372" y="1193481"/>
            <a:ext cx="10343536" cy="46820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71500" lvl="0" marL="571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n-US" sz="32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C#</a:t>
            </a:r>
            <a:endParaRPr/>
          </a:p>
          <a:p>
            <a:pPr indent="-571500" lvl="2" marL="1485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urier New"/>
              <a:buChar char="o"/>
            </a:pPr>
            <a:r>
              <a:rPr b="0" i="0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Basics</a:t>
            </a:r>
            <a:endParaRPr/>
          </a:p>
          <a:p>
            <a:pPr indent="-571500" lvl="2" marL="1485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urier New"/>
              <a:buChar char="o"/>
            </a:pPr>
            <a:r>
              <a:rPr b="0" i="0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OOP</a:t>
            </a:r>
            <a:endParaRPr/>
          </a:p>
          <a:p>
            <a:pPr indent="-571500" lvl="2" marL="1485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urier New"/>
              <a:buChar char="o"/>
            </a:pPr>
            <a:r>
              <a:rPr b="0" i="0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Advanced Topics</a:t>
            </a:r>
            <a:endParaRPr/>
          </a:p>
          <a:p>
            <a:pPr indent="-368300" lvl="1" marL="1028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urier New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LINQ</a:t>
            </a:r>
            <a:endParaRPr/>
          </a:p>
          <a:p>
            <a:pPr indent="-571500" lvl="0" marL="571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Entity Framework</a:t>
            </a:r>
            <a:endParaRPr/>
          </a:p>
          <a:p>
            <a:pPr indent="-571500" lvl="0" marL="571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ASP.NET Core MVC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0"/>
          <p:cNvSpPr/>
          <p:nvPr/>
        </p:nvSpPr>
        <p:spPr>
          <a:xfrm>
            <a:off x="1" y="16387"/>
            <a:ext cx="12192000" cy="7069015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30"/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Create ApplicationDbContext class</a:t>
            </a:r>
            <a:endParaRPr/>
          </a:p>
        </p:txBody>
      </p:sp>
      <p:grpSp>
        <p:nvGrpSpPr>
          <p:cNvPr id="487" name="Google Shape;487;p30"/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488" name="Google Shape;488;p30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30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490" name="Google Shape;490;p30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</p:grpSp>
      <p:sp>
        <p:nvSpPr>
          <p:cNvPr id="491" name="Google Shape;491;p30"/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info@su.edu.eg</a:t>
            </a:r>
            <a:endParaRPr/>
          </a:p>
        </p:txBody>
      </p:sp>
      <p:grpSp>
        <p:nvGrpSpPr>
          <p:cNvPr id="492" name="Google Shape;492;p30"/>
          <p:cNvGrpSpPr/>
          <p:nvPr/>
        </p:nvGrpSpPr>
        <p:grpSpPr>
          <a:xfrm>
            <a:off x="-4" y="1188345"/>
            <a:ext cx="12210602" cy="5774810"/>
            <a:chOff x="-4" y="1188345"/>
            <a:chExt cx="12210602" cy="5774810"/>
          </a:xfrm>
        </p:grpSpPr>
        <p:pic>
          <p:nvPicPr>
            <p:cNvPr id="493" name="Google Shape;493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32162" y="1188345"/>
              <a:ext cx="8678436" cy="57748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" name="Google Shape;494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4" y="1695294"/>
              <a:ext cx="6090932" cy="457505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95" name="Google Shape;495;p30"/>
            <p:cNvCxnSpPr/>
            <p:nvPr/>
          </p:nvCxnSpPr>
          <p:spPr>
            <a:xfrm>
              <a:off x="5645020" y="2304661"/>
              <a:ext cx="2360645" cy="1026368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1"/>
          <p:cNvSpPr/>
          <p:nvPr/>
        </p:nvSpPr>
        <p:spPr>
          <a:xfrm>
            <a:off x="1" y="16387"/>
            <a:ext cx="12192000" cy="7069015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31"/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Create ApplicationDbContext class</a:t>
            </a:r>
            <a:endParaRPr/>
          </a:p>
        </p:txBody>
      </p:sp>
      <p:grpSp>
        <p:nvGrpSpPr>
          <p:cNvPr id="503" name="Google Shape;503;p31"/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504" name="Google Shape;504;p31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31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506" name="Google Shape;506;p31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</p:grpSp>
      <p:sp>
        <p:nvSpPr>
          <p:cNvPr id="507" name="Google Shape;507;p31"/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info@su.edu.eg</a:t>
            </a:r>
            <a:endParaRPr/>
          </a:p>
        </p:txBody>
      </p:sp>
      <p:pic>
        <p:nvPicPr>
          <p:cNvPr id="508" name="Google Shape;50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5698" y="1030140"/>
            <a:ext cx="10669360" cy="5811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2"/>
          <p:cNvSpPr/>
          <p:nvPr/>
        </p:nvSpPr>
        <p:spPr>
          <a:xfrm>
            <a:off x="1" y="16387"/>
            <a:ext cx="12192000" cy="7069015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Create ApplicationDbContext class</a:t>
            </a:r>
            <a:endParaRPr/>
          </a:p>
        </p:txBody>
      </p:sp>
      <p:grpSp>
        <p:nvGrpSpPr>
          <p:cNvPr id="516" name="Google Shape;516;p32"/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517" name="Google Shape;517;p32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32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519" name="Google Shape;519;p32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</p:grpSp>
      <p:sp>
        <p:nvSpPr>
          <p:cNvPr id="520" name="Google Shape;520;p32"/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info@su.edu.eg</a:t>
            </a:r>
            <a:endParaRPr/>
          </a:p>
        </p:txBody>
      </p:sp>
      <p:sp>
        <p:nvSpPr>
          <p:cNvPr id="521" name="Google Shape;521;p32"/>
          <p:cNvSpPr txBox="1"/>
          <p:nvPr/>
        </p:nvSpPr>
        <p:spPr>
          <a:xfrm>
            <a:off x="329473" y="1231935"/>
            <a:ext cx="11651306" cy="489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 u="sng">
                <a:solidFill>
                  <a:srgbClr val="FCC77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Note that</a:t>
            </a:r>
            <a:r>
              <a:rPr b="1" lang="en-US" sz="2800">
                <a:solidFill>
                  <a:srgbClr val="FCC77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We create a </a:t>
            </a:r>
            <a:r>
              <a:rPr lang="en-US" sz="28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DbSet property </a:t>
            </a: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each entity set.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en-US" sz="28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EF terminology</a:t>
            </a: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/>
          </a:p>
          <a:p>
            <a:pPr indent="-4572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entity set </a:t>
            </a:r>
            <a:r>
              <a:rPr b="0" i="0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typically corresponds to </a:t>
            </a:r>
            <a:r>
              <a:rPr b="0" i="0" lang="en-US" sz="2800" u="none" cap="none" strike="noStrike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database table</a:t>
            </a:r>
            <a:r>
              <a:rPr b="0" i="0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-4572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entity </a:t>
            </a:r>
            <a:r>
              <a:rPr b="0" i="0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corresponds to </a:t>
            </a:r>
            <a:r>
              <a:rPr b="0" i="0" lang="en-US" sz="2800" u="none" cap="none" strike="noStrike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800" u="none" cap="none" strike="noStrike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row in the table</a:t>
            </a:r>
            <a:r>
              <a:rPr b="0" i="0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-2794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None/>
            </a:pPr>
            <a:r>
              <a:t/>
            </a:r>
            <a:endParaRPr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The </a:t>
            </a:r>
            <a:r>
              <a:rPr lang="en-US" sz="28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DbSet&lt;Enrollment&gt; and DbSet&lt;Course&gt; statements could be omitted </a:t>
            </a: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it would work the same. </a:t>
            </a:r>
            <a:r>
              <a:rPr lang="en-US" sz="28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 would include them implicitly</a:t>
            </a: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because:</a:t>
            </a:r>
            <a:endParaRPr/>
          </a:p>
          <a:p>
            <a:pPr indent="-4572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urier New"/>
              <a:buChar char="o"/>
            </a:pPr>
            <a:r>
              <a:rPr b="0" i="0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b="0" i="0" lang="en-US" sz="2800" u="sng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</a:t>
            </a:r>
            <a:r>
              <a:rPr b="0" i="0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entity </a:t>
            </a:r>
            <a:r>
              <a:rPr b="0" i="0" lang="en-US" sz="2800" u="sng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r>
              <a:rPr b="0" i="0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</a:t>
            </a:r>
            <a:r>
              <a:rPr b="0" i="0" lang="en-US" sz="2800" u="sng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Enrollment</a:t>
            </a:r>
            <a:r>
              <a:rPr b="0" i="0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entity.</a:t>
            </a:r>
            <a:endParaRPr/>
          </a:p>
          <a:p>
            <a:pPr indent="-4572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urier New"/>
              <a:buChar char="o"/>
            </a:pPr>
            <a:r>
              <a:rPr b="0" i="0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b="0" i="0" lang="en-US" sz="2800" u="sng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Enrollment</a:t>
            </a:r>
            <a:r>
              <a:rPr b="0" i="0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entity </a:t>
            </a:r>
            <a:r>
              <a:rPr b="0" i="0" lang="en-US" sz="2800" u="sng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r>
              <a:rPr b="0" i="0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</a:t>
            </a:r>
            <a:r>
              <a:rPr b="0" i="0" lang="en-US" sz="2800" u="sng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Course</a:t>
            </a:r>
            <a:r>
              <a:rPr b="0" i="0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entity.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3"/>
          <p:cNvSpPr/>
          <p:nvPr/>
        </p:nvSpPr>
        <p:spPr>
          <a:xfrm>
            <a:off x="1" y="16387"/>
            <a:ext cx="12192000" cy="7069015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33"/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DB Connection</a:t>
            </a:r>
            <a:endParaRPr/>
          </a:p>
        </p:txBody>
      </p:sp>
      <p:grpSp>
        <p:nvGrpSpPr>
          <p:cNvPr id="529" name="Google Shape;529;p33"/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530" name="Google Shape;530;p33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33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532" name="Google Shape;532;p33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</p:grpSp>
      <p:sp>
        <p:nvSpPr>
          <p:cNvPr id="533" name="Google Shape;533;p33"/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info@su.edu.eg</a:t>
            </a:r>
            <a:endParaRPr/>
          </a:p>
        </p:txBody>
      </p:sp>
      <p:pic>
        <p:nvPicPr>
          <p:cNvPr id="534" name="Google Shape;53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223" y="1428683"/>
            <a:ext cx="11713275" cy="419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4"/>
          <p:cNvSpPr/>
          <p:nvPr/>
        </p:nvSpPr>
        <p:spPr>
          <a:xfrm>
            <a:off x="1" y="16387"/>
            <a:ext cx="12192000" cy="7069015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34"/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DB Connection</a:t>
            </a:r>
            <a:endParaRPr/>
          </a:p>
        </p:txBody>
      </p:sp>
      <p:grpSp>
        <p:nvGrpSpPr>
          <p:cNvPr id="542" name="Google Shape;542;p34"/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543" name="Google Shape;543;p34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34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545" name="Google Shape;545;p34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</p:grpSp>
      <p:sp>
        <p:nvSpPr>
          <p:cNvPr id="546" name="Google Shape;546;p34"/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info@su.edu.eg</a:t>
            </a:r>
            <a:endParaRPr/>
          </a:p>
        </p:txBody>
      </p:sp>
      <p:pic>
        <p:nvPicPr>
          <p:cNvPr id="547" name="Google Shape;54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315910"/>
            <a:ext cx="12191998" cy="3626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5"/>
          <p:cNvSpPr/>
          <p:nvPr/>
        </p:nvSpPr>
        <p:spPr>
          <a:xfrm>
            <a:off x="1" y="16387"/>
            <a:ext cx="12192000" cy="7069015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35"/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DB Connection</a:t>
            </a:r>
            <a:endParaRPr/>
          </a:p>
        </p:txBody>
      </p:sp>
      <p:grpSp>
        <p:nvGrpSpPr>
          <p:cNvPr id="555" name="Google Shape;555;p35"/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556" name="Google Shape;556;p35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35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558" name="Google Shape;558;p35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</p:grpSp>
      <p:sp>
        <p:nvSpPr>
          <p:cNvPr id="559" name="Google Shape;559;p35"/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info@su.edu.eg</a:t>
            </a:r>
            <a:endParaRPr/>
          </a:p>
        </p:txBody>
      </p:sp>
      <p:pic>
        <p:nvPicPr>
          <p:cNvPr id="560" name="Google Shape;560;p35"/>
          <p:cNvPicPr preferRelativeResize="0"/>
          <p:nvPr/>
        </p:nvPicPr>
        <p:blipFill rotWithShape="1">
          <a:blip r:embed="rId3">
            <a:alphaModFix/>
          </a:blip>
          <a:srcRect b="0" l="2512" r="0" t="0"/>
          <a:stretch/>
        </p:blipFill>
        <p:spPr>
          <a:xfrm>
            <a:off x="74644" y="989314"/>
            <a:ext cx="12070611" cy="4254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6"/>
          <p:cNvSpPr/>
          <p:nvPr/>
        </p:nvSpPr>
        <p:spPr>
          <a:xfrm>
            <a:off x="1" y="16387"/>
            <a:ext cx="12192000" cy="7069015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36"/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Understand program.cs</a:t>
            </a:r>
            <a:endParaRPr b="1" sz="3600">
              <a:solidFill>
                <a:schemeClr val="lt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grpSp>
        <p:nvGrpSpPr>
          <p:cNvPr id="568" name="Google Shape;568;p36"/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569" name="Google Shape;569;p36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36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571" name="Google Shape;571;p36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</p:grpSp>
      <p:sp>
        <p:nvSpPr>
          <p:cNvPr id="572" name="Google Shape;572;p36"/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info@su.edu.eg</a:t>
            </a:r>
            <a:endParaRPr/>
          </a:p>
        </p:txBody>
      </p:sp>
      <p:sp>
        <p:nvSpPr>
          <p:cNvPr id="573" name="Google Shape;573;p36"/>
          <p:cNvSpPr txBox="1"/>
          <p:nvPr/>
        </p:nvSpPr>
        <p:spPr>
          <a:xfrm>
            <a:off x="450771" y="1186087"/>
            <a:ext cx="11651306" cy="353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b="0" i="0" lang="en-US" sz="2800">
                <a:solidFill>
                  <a:srgbClr val="FCC77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Dependency injection </a:t>
            </a:r>
            <a:r>
              <a:rPr b="0" i="0"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(also known as </a:t>
            </a:r>
            <a:r>
              <a:rPr b="0" i="0" lang="en-US" sz="2800">
                <a:solidFill>
                  <a:srgbClr val="FCC77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</a:t>
            </a:r>
            <a:r>
              <a:rPr b="0" i="0"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is a </a:t>
            </a:r>
            <a:r>
              <a:rPr b="0" i="0" lang="en-US" sz="2800">
                <a:solidFill>
                  <a:srgbClr val="FCC77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pattern</a:t>
            </a:r>
            <a:r>
              <a:rPr b="0" i="0"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that </a:t>
            </a:r>
            <a:r>
              <a:rPr lang="en-US" sz="2800">
                <a:solidFill>
                  <a:srgbClr val="FCC77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allows a class to receive its dependencies from an external source, rather than creating them internally</a:t>
            </a:r>
            <a:r>
              <a:rPr b="0" i="0"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specific approach we utilize is known as </a:t>
            </a:r>
            <a:r>
              <a:rPr lang="en-US" sz="2800">
                <a:solidFill>
                  <a:srgbClr val="99FF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Constructor Injection</a:t>
            </a: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lang="en-US" sz="28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ApplicationDbContext</a:t>
            </a:r>
            <a:r>
              <a:rPr b="1" lang="en-US" sz="2800" u="sng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 </a:t>
            </a:r>
            <a:r>
              <a:rPr lang="en-US" sz="28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registered as </a:t>
            </a:r>
            <a:r>
              <a:rPr b="1" lang="en-US" sz="2800" u="sng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service</a:t>
            </a: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-4572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service </a:t>
            </a:r>
            <a:r>
              <a:rPr b="0" i="0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</a:t>
            </a:r>
            <a:r>
              <a:rPr b="0" i="0" lang="en-US" sz="2800" u="none" cap="none" strike="noStrik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reusable part of the code</a:t>
            </a:r>
            <a:r>
              <a:rPr b="0" i="0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that adds some functionality to our application.</a:t>
            </a:r>
            <a:endParaRPr/>
          </a:p>
        </p:txBody>
      </p:sp>
      <p:grpSp>
        <p:nvGrpSpPr>
          <p:cNvPr id="574" name="Google Shape;574;p36"/>
          <p:cNvGrpSpPr/>
          <p:nvPr/>
        </p:nvGrpSpPr>
        <p:grpSpPr>
          <a:xfrm>
            <a:off x="4492553" y="4429689"/>
            <a:ext cx="7609524" cy="2518156"/>
            <a:chOff x="4492553" y="4429689"/>
            <a:chExt cx="7609524" cy="2518156"/>
          </a:xfrm>
        </p:grpSpPr>
        <p:pic>
          <p:nvPicPr>
            <p:cNvPr descr="A orange container with black text&#10;&#10;Description automatically generated" id="575" name="Google Shape;575;p36"/>
            <p:cNvPicPr preferRelativeResize="0"/>
            <p:nvPr/>
          </p:nvPicPr>
          <p:blipFill rotWithShape="1">
            <a:blip r:embed="rId3">
              <a:alphaModFix/>
            </a:blip>
            <a:srcRect b="20123" l="0" r="0" t="0"/>
            <a:stretch/>
          </p:blipFill>
          <p:spPr>
            <a:xfrm>
              <a:off x="4492553" y="4947142"/>
              <a:ext cx="7609524" cy="200070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76" name="Google Shape;576;p36"/>
            <p:cNvCxnSpPr/>
            <p:nvPr/>
          </p:nvCxnSpPr>
          <p:spPr>
            <a:xfrm flipH="1" rot="10800000">
              <a:off x="8668139" y="4881926"/>
              <a:ext cx="774441" cy="371209"/>
            </a:xfrm>
            <a:prstGeom prst="straightConnector1">
              <a:avLst/>
            </a:prstGeom>
            <a:noFill/>
            <a:ln cap="flat" cmpd="sng" w="38100">
              <a:solidFill>
                <a:srgbClr val="FF804E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577" name="Google Shape;577;p36"/>
            <p:cNvSpPr txBox="1"/>
            <p:nvPr/>
          </p:nvSpPr>
          <p:spPr>
            <a:xfrm>
              <a:off x="6095998" y="4429689"/>
              <a:ext cx="4312706" cy="461665"/>
            </a:xfrm>
            <a:prstGeom prst="rect">
              <a:avLst/>
            </a:prstGeom>
            <a:noFill/>
            <a:ln cap="flat" cmpd="sng" w="9525">
              <a:solidFill>
                <a:srgbClr val="FF804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DI Container/Services Container</a:t>
              </a: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7"/>
          <p:cNvSpPr/>
          <p:nvPr/>
        </p:nvSpPr>
        <p:spPr>
          <a:xfrm>
            <a:off x="1" y="16387"/>
            <a:ext cx="12192000" cy="7069015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37"/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Understand program.cs</a:t>
            </a:r>
            <a:endParaRPr b="1" sz="3600">
              <a:solidFill>
                <a:schemeClr val="lt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grpSp>
        <p:nvGrpSpPr>
          <p:cNvPr id="585" name="Google Shape;585;p37"/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586" name="Google Shape;586;p37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37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588" name="Google Shape;588;p37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</p:grpSp>
      <p:sp>
        <p:nvSpPr>
          <p:cNvPr id="589" name="Google Shape;589;p37"/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info@su.edu.eg</a:t>
            </a:r>
            <a:endParaRPr/>
          </a:p>
        </p:txBody>
      </p:sp>
      <p:sp>
        <p:nvSpPr>
          <p:cNvPr id="590" name="Google Shape;590;p37"/>
          <p:cNvSpPr txBox="1"/>
          <p:nvPr/>
        </p:nvSpPr>
        <p:spPr>
          <a:xfrm>
            <a:off x="329473" y="969373"/>
            <a:ext cx="11651306" cy="43088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Advanced Topic (</a:t>
            </a:r>
            <a:r>
              <a:rPr b="1" lang="en-US" sz="3200">
                <a:solidFill>
                  <a:srgbClr val="FCC77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Lambda Expression</a:t>
            </a:r>
            <a:r>
              <a:rPr b="1" i="0"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Lambda Expression is </a:t>
            </a:r>
            <a:r>
              <a:rPr lang="en-US" sz="28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short block of code that accepts parameters and returns a value</a:t>
            </a: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defined as </a:t>
            </a:r>
            <a:r>
              <a:rPr lang="en-US" sz="28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anonymous function</a:t>
            </a: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(function without a name).</a:t>
            </a:r>
            <a:r>
              <a:rPr b="0" i="0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lambda expression </a:t>
            </a:r>
            <a:r>
              <a:rPr b="1" lang="en-US" sz="28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does not execute on its own</a:t>
            </a: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Instead, </a:t>
            </a:r>
            <a:r>
              <a:rPr b="1" lang="en-US" sz="28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use it inside other methods or variables</a:t>
            </a: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lambda expressions use </a:t>
            </a:r>
            <a:r>
              <a:rPr lang="en-US" sz="28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lambda operator =&gt;</a:t>
            </a: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which can be read as “goes to” or “becomes”. </a:t>
            </a:r>
            <a:endParaRPr/>
          </a:p>
        </p:txBody>
      </p:sp>
      <p:pic>
        <p:nvPicPr>
          <p:cNvPr id="591" name="Google Shape;59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1773" y="5260303"/>
            <a:ext cx="4403339" cy="158131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37"/>
          <p:cNvSpPr txBox="1"/>
          <p:nvPr/>
        </p:nvSpPr>
        <p:spPr>
          <a:xfrm>
            <a:off x="7829461" y="4935139"/>
            <a:ext cx="4033066" cy="1938992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80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Parameter =&gt; expression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Parameter =&gt; { statements };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 =&gt; count + 2;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 =&gt; sum + 2;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=&gt; n % 2 == 0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8"/>
          <p:cNvSpPr/>
          <p:nvPr/>
        </p:nvSpPr>
        <p:spPr>
          <a:xfrm>
            <a:off x="1" y="16387"/>
            <a:ext cx="12192000" cy="7069015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38"/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Understand program.cs</a:t>
            </a:r>
            <a:endParaRPr b="1" sz="3600">
              <a:solidFill>
                <a:schemeClr val="lt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grpSp>
        <p:nvGrpSpPr>
          <p:cNvPr id="600" name="Google Shape;600;p38"/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601" name="Google Shape;601;p38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38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603" name="Google Shape;603;p38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</p:grpSp>
      <p:sp>
        <p:nvSpPr>
          <p:cNvPr id="604" name="Google Shape;604;p38"/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info@su.edu.eg</a:t>
            </a:r>
            <a:endParaRPr/>
          </a:p>
        </p:txBody>
      </p:sp>
      <p:sp>
        <p:nvSpPr>
          <p:cNvPr id="605" name="Google Shape;605;p38"/>
          <p:cNvSpPr txBox="1"/>
          <p:nvPr/>
        </p:nvSpPr>
        <p:spPr>
          <a:xfrm>
            <a:off x="450771" y="1186087"/>
            <a:ext cx="6323253" cy="4185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CC77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Middleware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ASP.NET Core </a:t>
            </a:r>
            <a:r>
              <a:rPr lang="en-US" sz="2800">
                <a:solidFill>
                  <a:srgbClr val="FCC77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middleware</a:t>
            </a: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</a:t>
            </a:r>
            <a:r>
              <a:rPr lang="en-US" sz="2800">
                <a:solidFill>
                  <a:srgbClr val="FCC77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piece of code integrated inside the application’s pipeline</a:t>
            </a: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that we can use </a:t>
            </a:r>
            <a:r>
              <a:rPr lang="en-US" sz="2800">
                <a:solidFill>
                  <a:srgbClr val="FCC77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handle requests and responses</a:t>
            </a: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/>
          </a:p>
          <a:p>
            <a:pPr indent="-2794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can think of it as </a:t>
            </a:r>
            <a:r>
              <a:rPr lang="en-US" sz="2800">
                <a:solidFill>
                  <a:srgbClr val="99FF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code section that executes with every request</a:t>
            </a: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pic>
        <p:nvPicPr>
          <p:cNvPr descr="3 Handling requests with the middleware pipeline - ASP.NET Core in Action,  Second Edition" id="606" name="Google Shape;60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971" y="1190625"/>
            <a:ext cx="4882257" cy="565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9"/>
          <p:cNvSpPr/>
          <p:nvPr/>
        </p:nvSpPr>
        <p:spPr>
          <a:xfrm>
            <a:off x="1" y="16387"/>
            <a:ext cx="12192000" cy="7069015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39"/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Understand program.cs</a:t>
            </a:r>
            <a:endParaRPr b="1" sz="3600">
              <a:solidFill>
                <a:schemeClr val="lt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grpSp>
        <p:nvGrpSpPr>
          <p:cNvPr id="614" name="Google Shape;614;p39"/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615" name="Google Shape;615;p39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39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617" name="Google Shape;617;p39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</p:grpSp>
      <p:sp>
        <p:nvSpPr>
          <p:cNvPr id="618" name="Google Shape;618;p39"/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info@su.edu.eg</a:t>
            </a:r>
            <a:endParaRPr/>
          </a:p>
        </p:txBody>
      </p:sp>
      <p:pic>
        <p:nvPicPr>
          <p:cNvPr id="619" name="Google Shape;619;p39"/>
          <p:cNvPicPr preferRelativeResize="0"/>
          <p:nvPr/>
        </p:nvPicPr>
        <p:blipFill rotWithShape="1">
          <a:blip r:embed="rId3">
            <a:alphaModFix/>
          </a:blip>
          <a:srcRect b="50068" l="0" r="0" t="0"/>
          <a:stretch/>
        </p:blipFill>
        <p:spPr>
          <a:xfrm>
            <a:off x="-12008" y="989315"/>
            <a:ext cx="6758034" cy="4391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9"/>
          <p:cNvPicPr preferRelativeResize="0"/>
          <p:nvPr/>
        </p:nvPicPr>
        <p:blipFill rotWithShape="1">
          <a:blip r:embed="rId4">
            <a:alphaModFix/>
          </a:blip>
          <a:srcRect b="0" l="0" r="0" t="40219"/>
          <a:stretch/>
        </p:blipFill>
        <p:spPr>
          <a:xfrm>
            <a:off x="5804073" y="2052735"/>
            <a:ext cx="6305644" cy="4905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/>
          <p:cNvSpPr/>
          <p:nvPr/>
        </p:nvSpPr>
        <p:spPr>
          <a:xfrm>
            <a:off x="1" y="1"/>
            <a:ext cx="12192000" cy="6893168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"/>
          <p:cNvSpPr/>
          <p:nvPr/>
        </p:nvSpPr>
        <p:spPr>
          <a:xfrm>
            <a:off x="1338016" y="3105834"/>
            <a:ext cx="951596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ASP.NET Core MVC (Steps)</a:t>
            </a:r>
            <a:endParaRPr/>
          </a:p>
        </p:txBody>
      </p:sp>
      <p:grpSp>
        <p:nvGrpSpPr>
          <p:cNvPr id="126" name="Google Shape;126;p4"/>
          <p:cNvGrpSpPr/>
          <p:nvPr/>
        </p:nvGrpSpPr>
        <p:grpSpPr>
          <a:xfrm>
            <a:off x="0" y="6242538"/>
            <a:ext cx="12192000" cy="650630"/>
            <a:chOff x="0" y="6207369"/>
            <a:chExt cx="12192000" cy="650630"/>
          </a:xfrm>
        </p:grpSpPr>
        <p:sp>
          <p:nvSpPr>
            <p:cNvPr id="127" name="Google Shape;127;p4"/>
            <p:cNvSpPr/>
            <p:nvPr/>
          </p:nvSpPr>
          <p:spPr>
            <a:xfrm>
              <a:off x="0" y="6207369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4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5264586" y="6326034"/>
              <a:ext cx="166282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info@su.edu.eg</a:t>
              </a: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0"/>
          <p:cNvSpPr/>
          <p:nvPr/>
        </p:nvSpPr>
        <p:spPr>
          <a:xfrm>
            <a:off x="1" y="16387"/>
            <a:ext cx="12192000" cy="7069015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40"/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Understand program.cs</a:t>
            </a:r>
            <a:endParaRPr b="1" sz="3600">
              <a:solidFill>
                <a:schemeClr val="lt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grpSp>
        <p:nvGrpSpPr>
          <p:cNvPr id="628" name="Google Shape;628;p40"/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629" name="Google Shape;629;p40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40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631" name="Google Shape;631;p40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</p:grpSp>
      <p:sp>
        <p:nvSpPr>
          <p:cNvPr id="632" name="Google Shape;632;p40"/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info@su.edu.eg</a:t>
            </a:r>
            <a:endParaRPr/>
          </a:p>
        </p:txBody>
      </p:sp>
      <p:pic>
        <p:nvPicPr>
          <p:cNvPr id="633" name="Google Shape;63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1869" y="1152809"/>
            <a:ext cx="6588257" cy="1098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02257" y="2424530"/>
            <a:ext cx="4018300" cy="4124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41"/>
          <p:cNvSpPr/>
          <p:nvPr/>
        </p:nvSpPr>
        <p:spPr>
          <a:xfrm>
            <a:off x="1" y="1"/>
            <a:ext cx="12192000" cy="6893168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41"/>
          <p:cNvSpPr/>
          <p:nvPr/>
        </p:nvSpPr>
        <p:spPr>
          <a:xfrm>
            <a:off x="1338016" y="3105834"/>
            <a:ext cx="951596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5. Migrations</a:t>
            </a:r>
            <a:endParaRPr/>
          </a:p>
        </p:txBody>
      </p:sp>
      <p:grpSp>
        <p:nvGrpSpPr>
          <p:cNvPr id="641" name="Google Shape;641;p41"/>
          <p:cNvGrpSpPr/>
          <p:nvPr/>
        </p:nvGrpSpPr>
        <p:grpSpPr>
          <a:xfrm>
            <a:off x="0" y="6242538"/>
            <a:ext cx="12192000" cy="650630"/>
            <a:chOff x="0" y="6207369"/>
            <a:chExt cx="12192000" cy="650630"/>
          </a:xfrm>
        </p:grpSpPr>
        <p:sp>
          <p:nvSpPr>
            <p:cNvPr id="642" name="Google Shape;642;p41"/>
            <p:cNvSpPr/>
            <p:nvPr/>
          </p:nvSpPr>
          <p:spPr>
            <a:xfrm>
              <a:off x="0" y="6207369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41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644" name="Google Shape;644;p41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  <p:sp>
          <p:nvSpPr>
            <p:cNvPr id="645" name="Google Shape;645;p41"/>
            <p:cNvSpPr/>
            <p:nvPr/>
          </p:nvSpPr>
          <p:spPr>
            <a:xfrm>
              <a:off x="5264586" y="6326034"/>
              <a:ext cx="166282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info@su.edu.eg</a:t>
              </a:r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2"/>
          <p:cNvSpPr/>
          <p:nvPr/>
        </p:nvSpPr>
        <p:spPr>
          <a:xfrm>
            <a:off x="1" y="16387"/>
            <a:ext cx="12192000" cy="7069015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42"/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Migrations</a:t>
            </a:r>
            <a:endParaRPr/>
          </a:p>
        </p:txBody>
      </p:sp>
      <p:grpSp>
        <p:nvGrpSpPr>
          <p:cNvPr id="653" name="Google Shape;653;p42"/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654" name="Google Shape;654;p42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42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656" name="Google Shape;656;p42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</p:grpSp>
      <p:sp>
        <p:nvSpPr>
          <p:cNvPr id="657" name="Google Shape;657;p42"/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info@su.edu.eg</a:t>
            </a:r>
            <a:endParaRPr/>
          </a:p>
        </p:txBody>
      </p:sp>
      <p:sp>
        <p:nvSpPr>
          <p:cNvPr id="658" name="Google Shape;658;p42"/>
          <p:cNvSpPr txBox="1"/>
          <p:nvPr/>
        </p:nvSpPr>
        <p:spPr>
          <a:xfrm>
            <a:off x="450771" y="1186087"/>
            <a:ext cx="11651306" cy="6848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Add Migration</a:t>
            </a:r>
            <a:endParaRPr/>
          </a:p>
        </p:txBody>
      </p:sp>
      <p:pic>
        <p:nvPicPr>
          <p:cNvPr id="659" name="Google Shape;65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8030" y="1056997"/>
            <a:ext cx="6569009" cy="2781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61" y="3157388"/>
            <a:ext cx="6158189" cy="26436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1" name="Google Shape;661;p42"/>
          <p:cNvCxnSpPr/>
          <p:nvPr/>
        </p:nvCxnSpPr>
        <p:spPr>
          <a:xfrm flipH="1">
            <a:off x="4133461" y="2304661"/>
            <a:ext cx="1511559" cy="852727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3"/>
          <p:cNvSpPr/>
          <p:nvPr/>
        </p:nvSpPr>
        <p:spPr>
          <a:xfrm>
            <a:off x="1" y="16387"/>
            <a:ext cx="12192000" cy="7069015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43"/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Migrations</a:t>
            </a:r>
            <a:endParaRPr/>
          </a:p>
        </p:txBody>
      </p:sp>
      <p:grpSp>
        <p:nvGrpSpPr>
          <p:cNvPr id="669" name="Google Shape;669;p43"/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670" name="Google Shape;670;p43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43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672" name="Google Shape;672;p43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</p:grpSp>
      <p:sp>
        <p:nvSpPr>
          <p:cNvPr id="673" name="Google Shape;673;p43"/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info@su.edu.eg</a:t>
            </a:r>
            <a:endParaRPr/>
          </a:p>
        </p:txBody>
      </p:sp>
      <p:sp>
        <p:nvSpPr>
          <p:cNvPr id="674" name="Google Shape;674;p43"/>
          <p:cNvSpPr txBox="1"/>
          <p:nvPr/>
        </p:nvSpPr>
        <p:spPr>
          <a:xfrm>
            <a:off x="450771" y="1186087"/>
            <a:ext cx="11651306" cy="6848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Add Migration</a:t>
            </a:r>
            <a:endParaRPr/>
          </a:p>
        </p:txBody>
      </p:sp>
      <p:pic>
        <p:nvPicPr>
          <p:cNvPr id="675" name="Google Shape;675;p43"/>
          <p:cNvPicPr preferRelativeResize="0"/>
          <p:nvPr/>
        </p:nvPicPr>
        <p:blipFill rotWithShape="1">
          <a:blip r:embed="rId3">
            <a:alphaModFix/>
          </a:blip>
          <a:srcRect b="0" l="0" r="11225" t="0"/>
          <a:stretch/>
        </p:blipFill>
        <p:spPr>
          <a:xfrm>
            <a:off x="-3" y="1870889"/>
            <a:ext cx="12192004" cy="4408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4"/>
          <p:cNvSpPr/>
          <p:nvPr/>
        </p:nvSpPr>
        <p:spPr>
          <a:xfrm>
            <a:off x="1" y="16387"/>
            <a:ext cx="12192000" cy="7069015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44"/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Migrations</a:t>
            </a:r>
            <a:endParaRPr/>
          </a:p>
        </p:txBody>
      </p:sp>
      <p:grpSp>
        <p:nvGrpSpPr>
          <p:cNvPr id="683" name="Google Shape;683;p44"/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684" name="Google Shape;684;p44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44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686" name="Google Shape;686;p44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</p:grpSp>
      <p:sp>
        <p:nvSpPr>
          <p:cNvPr id="687" name="Google Shape;687;p44"/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info@su.edu.eg</a:t>
            </a:r>
            <a:endParaRPr/>
          </a:p>
        </p:txBody>
      </p:sp>
      <p:sp>
        <p:nvSpPr>
          <p:cNvPr id="688" name="Google Shape;688;p44"/>
          <p:cNvSpPr txBox="1"/>
          <p:nvPr/>
        </p:nvSpPr>
        <p:spPr>
          <a:xfrm>
            <a:off x="450771" y="1186087"/>
            <a:ext cx="11651306" cy="6848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 Update-Database</a:t>
            </a:r>
            <a:endParaRPr/>
          </a:p>
        </p:txBody>
      </p:sp>
      <p:pic>
        <p:nvPicPr>
          <p:cNvPr id="689" name="Google Shape;68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801" y="2067663"/>
            <a:ext cx="9713848" cy="3479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5"/>
          <p:cNvSpPr/>
          <p:nvPr/>
        </p:nvSpPr>
        <p:spPr>
          <a:xfrm>
            <a:off x="1" y="16387"/>
            <a:ext cx="12192000" cy="7069015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45"/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Migrations</a:t>
            </a:r>
            <a:endParaRPr/>
          </a:p>
        </p:txBody>
      </p:sp>
      <p:grpSp>
        <p:nvGrpSpPr>
          <p:cNvPr id="697" name="Google Shape;697;p45"/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698" name="Google Shape;698;p45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45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700" name="Google Shape;700;p45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</p:grpSp>
      <p:sp>
        <p:nvSpPr>
          <p:cNvPr id="701" name="Google Shape;701;p45"/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info@su.edu.eg</a:t>
            </a:r>
            <a:endParaRPr/>
          </a:p>
        </p:txBody>
      </p:sp>
      <p:sp>
        <p:nvSpPr>
          <p:cNvPr id="702" name="Google Shape;702;p45"/>
          <p:cNvSpPr txBox="1"/>
          <p:nvPr/>
        </p:nvSpPr>
        <p:spPr>
          <a:xfrm>
            <a:off x="450771" y="1186087"/>
            <a:ext cx="11651306" cy="6848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Remove-Migration</a:t>
            </a:r>
            <a:endParaRPr/>
          </a:p>
        </p:txBody>
      </p:sp>
      <p:pic>
        <p:nvPicPr>
          <p:cNvPr id="703" name="Google Shape;70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2242" y="2926735"/>
            <a:ext cx="6895774" cy="39838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4" name="Google Shape;704;p45"/>
          <p:cNvGrpSpPr/>
          <p:nvPr/>
        </p:nvGrpSpPr>
        <p:grpSpPr>
          <a:xfrm>
            <a:off x="89923" y="1882973"/>
            <a:ext cx="12104576" cy="973257"/>
            <a:chOff x="-2497" y="1882973"/>
            <a:chExt cx="12196996" cy="973257"/>
          </a:xfrm>
        </p:grpSpPr>
        <p:pic>
          <p:nvPicPr>
            <p:cNvPr id="705" name="Google Shape;705;p45"/>
            <p:cNvPicPr preferRelativeResize="0"/>
            <p:nvPr/>
          </p:nvPicPr>
          <p:blipFill rotWithShape="1">
            <a:blip r:embed="rId4">
              <a:alphaModFix/>
            </a:blip>
            <a:srcRect b="71230" l="0" r="0" t="0"/>
            <a:stretch/>
          </p:blipFill>
          <p:spPr>
            <a:xfrm>
              <a:off x="2499" y="1882973"/>
              <a:ext cx="12192000" cy="6727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6" name="Google Shape;706;p45"/>
            <p:cNvPicPr preferRelativeResize="0"/>
            <p:nvPr/>
          </p:nvPicPr>
          <p:blipFill rotWithShape="1">
            <a:blip r:embed="rId4">
              <a:alphaModFix/>
            </a:blip>
            <a:srcRect b="0" l="0" r="0" t="86116"/>
            <a:stretch/>
          </p:blipFill>
          <p:spPr>
            <a:xfrm>
              <a:off x="-2497" y="2531579"/>
              <a:ext cx="12192000" cy="3246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6"/>
          <p:cNvSpPr/>
          <p:nvPr/>
        </p:nvSpPr>
        <p:spPr>
          <a:xfrm>
            <a:off x="1" y="16387"/>
            <a:ext cx="12192000" cy="7069015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46"/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Migrations</a:t>
            </a:r>
            <a:endParaRPr/>
          </a:p>
        </p:txBody>
      </p:sp>
      <p:grpSp>
        <p:nvGrpSpPr>
          <p:cNvPr id="714" name="Google Shape;714;p46"/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715" name="Google Shape;715;p46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46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717" name="Google Shape;717;p46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</p:grpSp>
      <p:sp>
        <p:nvSpPr>
          <p:cNvPr id="718" name="Google Shape;718;p46"/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info@su.edu.eg</a:t>
            </a:r>
            <a:endParaRPr/>
          </a:p>
        </p:txBody>
      </p:sp>
      <p:sp>
        <p:nvSpPr>
          <p:cNvPr id="719" name="Google Shape;719;p46"/>
          <p:cNvSpPr txBox="1"/>
          <p:nvPr/>
        </p:nvSpPr>
        <p:spPr>
          <a:xfrm>
            <a:off x="450771" y="1186087"/>
            <a:ext cx="11651306" cy="6848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 Drop-Database</a:t>
            </a:r>
            <a:endParaRPr/>
          </a:p>
        </p:txBody>
      </p:sp>
      <p:pic>
        <p:nvPicPr>
          <p:cNvPr id="720" name="Google Shape;72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0891" y="2159014"/>
            <a:ext cx="9778480" cy="3956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7"/>
          <p:cNvSpPr/>
          <p:nvPr/>
        </p:nvSpPr>
        <p:spPr>
          <a:xfrm>
            <a:off x="1" y="1"/>
            <a:ext cx="12192000" cy="6893168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47"/>
          <p:cNvSpPr/>
          <p:nvPr/>
        </p:nvSpPr>
        <p:spPr>
          <a:xfrm>
            <a:off x="1338016" y="3105834"/>
            <a:ext cx="951596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6. Create Controllers</a:t>
            </a:r>
            <a:endParaRPr/>
          </a:p>
        </p:txBody>
      </p:sp>
      <p:grpSp>
        <p:nvGrpSpPr>
          <p:cNvPr id="727" name="Google Shape;727;p47"/>
          <p:cNvGrpSpPr/>
          <p:nvPr/>
        </p:nvGrpSpPr>
        <p:grpSpPr>
          <a:xfrm>
            <a:off x="0" y="6242538"/>
            <a:ext cx="12192000" cy="650630"/>
            <a:chOff x="0" y="6207369"/>
            <a:chExt cx="12192000" cy="650630"/>
          </a:xfrm>
        </p:grpSpPr>
        <p:sp>
          <p:nvSpPr>
            <p:cNvPr id="728" name="Google Shape;728;p47"/>
            <p:cNvSpPr/>
            <p:nvPr/>
          </p:nvSpPr>
          <p:spPr>
            <a:xfrm>
              <a:off x="0" y="6207369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47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730" name="Google Shape;730;p47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  <p:sp>
          <p:nvSpPr>
            <p:cNvPr id="731" name="Google Shape;731;p47"/>
            <p:cNvSpPr/>
            <p:nvPr/>
          </p:nvSpPr>
          <p:spPr>
            <a:xfrm>
              <a:off x="5264586" y="6326034"/>
              <a:ext cx="166282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info@su.edu.eg</a:t>
              </a:r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8"/>
          <p:cNvSpPr/>
          <p:nvPr/>
        </p:nvSpPr>
        <p:spPr>
          <a:xfrm>
            <a:off x="1" y="16387"/>
            <a:ext cx="12192000" cy="7069015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48"/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Create Student Controller</a:t>
            </a:r>
            <a:endParaRPr/>
          </a:p>
        </p:txBody>
      </p:sp>
      <p:grpSp>
        <p:nvGrpSpPr>
          <p:cNvPr id="739" name="Google Shape;739;p48"/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740" name="Google Shape;740;p48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48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742" name="Google Shape;742;p48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</p:grpSp>
      <p:sp>
        <p:nvSpPr>
          <p:cNvPr id="743" name="Google Shape;743;p48"/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info@su.edu.eg</a:t>
            </a:r>
            <a:endParaRPr/>
          </a:p>
        </p:txBody>
      </p:sp>
      <p:pic>
        <p:nvPicPr>
          <p:cNvPr id="744" name="Google Shape;74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6125" y="1116661"/>
            <a:ext cx="7285874" cy="5282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8"/>
          <p:cNvPicPr preferRelativeResize="0"/>
          <p:nvPr/>
        </p:nvPicPr>
        <p:blipFill rotWithShape="1">
          <a:blip r:embed="rId4">
            <a:alphaModFix/>
          </a:blip>
          <a:srcRect b="0" l="9358" r="0" t="0"/>
          <a:stretch/>
        </p:blipFill>
        <p:spPr>
          <a:xfrm>
            <a:off x="-2" y="1864003"/>
            <a:ext cx="6582828" cy="33911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6" name="Google Shape;746;p48"/>
          <p:cNvCxnSpPr/>
          <p:nvPr/>
        </p:nvCxnSpPr>
        <p:spPr>
          <a:xfrm flipH="1" rot="10800000">
            <a:off x="1386346" y="1296955"/>
            <a:ext cx="3745491" cy="567048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49"/>
          <p:cNvSpPr/>
          <p:nvPr/>
        </p:nvSpPr>
        <p:spPr>
          <a:xfrm>
            <a:off x="1" y="16387"/>
            <a:ext cx="12192000" cy="7069015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49"/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Create Student Controller</a:t>
            </a:r>
            <a:endParaRPr/>
          </a:p>
        </p:txBody>
      </p:sp>
      <p:grpSp>
        <p:nvGrpSpPr>
          <p:cNvPr id="754" name="Google Shape;754;p49"/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755" name="Google Shape;755;p49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49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757" name="Google Shape;757;p49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</p:grpSp>
      <p:sp>
        <p:nvSpPr>
          <p:cNvPr id="758" name="Google Shape;758;p49"/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info@su.edu.eg</a:t>
            </a:r>
            <a:endParaRPr/>
          </a:p>
        </p:txBody>
      </p:sp>
      <p:pic>
        <p:nvPicPr>
          <p:cNvPr id="759" name="Google Shape;75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" y="989314"/>
            <a:ext cx="7659380" cy="55706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0" name="Google Shape;760;p49"/>
          <p:cNvGrpSpPr/>
          <p:nvPr/>
        </p:nvGrpSpPr>
        <p:grpSpPr>
          <a:xfrm>
            <a:off x="4871630" y="2873606"/>
            <a:ext cx="7217731" cy="2995080"/>
            <a:chOff x="4871630" y="2873606"/>
            <a:chExt cx="7217731" cy="2995080"/>
          </a:xfrm>
        </p:grpSpPr>
        <p:pic>
          <p:nvPicPr>
            <p:cNvPr id="761" name="Google Shape;761;p49"/>
            <p:cNvPicPr preferRelativeResize="0"/>
            <p:nvPr/>
          </p:nvPicPr>
          <p:blipFill rotWithShape="1">
            <a:blip r:embed="rId4">
              <a:alphaModFix/>
            </a:blip>
            <a:srcRect b="0" l="70932" r="0" t="0"/>
            <a:stretch/>
          </p:blipFill>
          <p:spPr>
            <a:xfrm>
              <a:off x="9489232" y="2880839"/>
              <a:ext cx="2600129" cy="2987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2" name="Google Shape;762;p49"/>
            <p:cNvPicPr preferRelativeResize="0"/>
            <p:nvPr/>
          </p:nvPicPr>
          <p:blipFill rotWithShape="1">
            <a:blip r:embed="rId4">
              <a:alphaModFix/>
            </a:blip>
            <a:srcRect b="0" l="0" r="48378" t="0"/>
            <a:stretch/>
          </p:blipFill>
          <p:spPr>
            <a:xfrm>
              <a:off x="4871630" y="2873606"/>
              <a:ext cx="4617599" cy="2987847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763" name="Google Shape;763;p49"/>
          <p:cNvCxnSpPr/>
          <p:nvPr/>
        </p:nvCxnSpPr>
        <p:spPr>
          <a:xfrm>
            <a:off x="7371184" y="1670180"/>
            <a:ext cx="998375" cy="1287624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"/>
          <p:cNvSpPr/>
          <p:nvPr/>
        </p:nvSpPr>
        <p:spPr>
          <a:xfrm>
            <a:off x="1" y="16387"/>
            <a:ext cx="12192000" cy="7069015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5"/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Steps</a:t>
            </a:r>
            <a:endParaRPr/>
          </a:p>
        </p:txBody>
      </p:sp>
      <p:grpSp>
        <p:nvGrpSpPr>
          <p:cNvPr id="138" name="Google Shape;138;p5"/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39" name="Google Shape;139;p5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5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141" name="Google Shape;141;p5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</p:grpSp>
      <p:sp>
        <p:nvSpPr>
          <p:cNvPr id="142" name="Google Shape;142;p5"/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info@su.edu.eg</a:t>
            </a:r>
            <a:endParaRPr/>
          </a:p>
        </p:txBody>
      </p:sp>
      <p:sp>
        <p:nvSpPr>
          <p:cNvPr id="143" name="Google Shape;143;p5"/>
          <p:cNvSpPr txBox="1"/>
          <p:nvPr/>
        </p:nvSpPr>
        <p:spPr>
          <a:xfrm>
            <a:off x="329473" y="1315910"/>
            <a:ext cx="11651306" cy="4401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AutoNum type="arabicPeriod"/>
            </a:pPr>
            <a:r>
              <a:rPr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MVC project </a:t>
            </a:r>
            <a:r>
              <a:rPr lang="en-US" sz="40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Github.</a:t>
            </a:r>
            <a:endParaRPr/>
          </a:p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AutoNum type="arabicPeriod"/>
            </a:pPr>
            <a:r>
              <a:rPr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necessary packages.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AutoNum type="arabicPeriod"/>
            </a:pPr>
            <a:r>
              <a:rPr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Models</a:t>
            </a:r>
            <a:endParaRPr/>
          </a:p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AutoNum type="arabicPeriod"/>
            </a:pPr>
            <a:r>
              <a:rPr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ApplicationDbContext class </a:t>
            </a:r>
            <a:r>
              <a:rPr lang="en-US" sz="40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DB Connection</a:t>
            </a:r>
            <a:endParaRPr/>
          </a:p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AutoNum type="arabicPeriod"/>
            </a:pPr>
            <a:r>
              <a:rPr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Migrations</a:t>
            </a:r>
            <a:endParaRPr/>
          </a:p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AutoNum type="arabicPeriod"/>
            </a:pPr>
            <a:r>
              <a:rPr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Controllers</a:t>
            </a:r>
            <a:endParaRPr/>
          </a:p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AutoNum type="arabicPeriod"/>
            </a:pPr>
            <a:r>
              <a:rPr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Views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50"/>
          <p:cNvSpPr/>
          <p:nvPr/>
        </p:nvSpPr>
        <p:spPr>
          <a:xfrm>
            <a:off x="1" y="16387"/>
            <a:ext cx="12192000" cy="7069015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50"/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Create Student Controller</a:t>
            </a:r>
            <a:endParaRPr/>
          </a:p>
        </p:txBody>
      </p:sp>
      <p:grpSp>
        <p:nvGrpSpPr>
          <p:cNvPr id="771" name="Google Shape;771;p50"/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772" name="Google Shape;772;p50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50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774" name="Google Shape;774;p50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</p:grpSp>
      <p:sp>
        <p:nvSpPr>
          <p:cNvPr id="775" name="Google Shape;775;p50"/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info@su.edu.eg</a:t>
            </a:r>
            <a:endParaRPr/>
          </a:p>
        </p:txBody>
      </p:sp>
      <p:sp>
        <p:nvSpPr>
          <p:cNvPr id="776" name="Google Shape;776;p50"/>
          <p:cNvSpPr txBox="1"/>
          <p:nvPr/>
        </p:nvSpPr>
        <p:spPr>
          <a:xfrm>
            <a:off x="329473" y="1231935"/>
            <a:ext cx="1165130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Add student constructor and inject ApplicationDbContext </a:t>
            </a:r>
            <a:endParaRPr/>
          </a:p>
        </p:txBody>
      </p:sp>
      <p:pic>
        <p:nvPicPr>
          <p:cNvPr id="777" name="Google Shape;77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3778" y="1818341"/>
            <a:ext cx="8724444" cy="4297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51"/>
          <p:cNvSpPr/>
          <p:nvPr/>
        </p:nvSpPr>
        <p:spPr>
          <a:xfrm>
            <a:off x="1" y="16387"/>
            <a:ext cx="12192000" cy="7069015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51"/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CRUD Operations</a:t>
            </a:r>
            <a:endParaRPr/>
          </a:p>
        </p:txBody>
      </p:sp>
      <p:grpSp>
        <p:nvGrpSpPr>
          <p:cNvPr id="785" name="Google Shape;785;p51"/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786" name="Google Shape;786;p51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51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788" name="Google Shape;788;p51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</p:grpSp>
      <p:sp>
        <p:nvSpPr>
          <p:cNvPr id="789" name="Google Shape;789;p51"/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info@su.edu.eg</a:t>
            </a:r>
            <a:endParaRPr/>
          </a:p>
        </p:txBody>
      </p:sp>
      <p:pic>
        <p:nvPicPr>
          <p:cNvPr descr="What Is CRUD? Definition, Meaning, and Operations" id="790" name="Google Shape;79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6040" y="1062047"/>
            <a:ext cx="8637906" cy="5182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52"/>
          <p:cNvSpPr/>
          <p:nvPr/>
        </p:nvSpPr>
        <p:spPr>
          <a:xfrm>
            <a:off x="1" y="16387"/>
            <a:ext cx="12192000" cy="7069015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52"/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Create Student Controller</a:t>
            </a:r>
            <a:endParaRPr/>
          </a:p>
        </p:txBody>
      </p:sp>
      <p:grpSp>
        <p:nvGrpSpPr>
          <p:cNvPr id="798" name="Google Shape;798;p52"/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799" name="Google Shape;799;p52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52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801" name="Google Shape;801;p52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</p:grpSp>
      <p:sp>
        <p:nvSpPr>
          <p:cNvPr id="802" name="Google Shape;802;p52"/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info@su.edu.eg</a:t>
            </a:r>
            <a:endParaRPr/>
          </a:p>
        </p:txBody>
      </p:sp>
      <p:sp>
        <p:nvSpPr>
          <p:cNvPr id="803" name="Google Shape;803;p52"/>
          <p:cNvSpPr txBox="1"/>
          <p:nvPr/>
        </p:nvSpPr>
        <p:spPr>
          <a:xfrm>
            <a:off x="329473" y="1231935"/>
            <a:ext cx="1165130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Retrieve All Students (</a:t>
            </a:r>
            <a:r>
              <a:rPr lang="en-US" sz="28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Index Action</a:t>
            </a: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 </a:t>
            </a:r>
            <a:endParaRPr/>
          </a:p>
        </p:txBody>
      </p:sp>
      <p:pic>
        <p:nvPicPr>
          <p:cNvPr id="804" name="Google Shape;80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2146" y="2099827"/>
            <a:ext cx="8671687" cy="3666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53"/>
          <p:cNvSpPr/>
          <p:nvPr/>
        </p:nvSpPr>
        <p:spPr>
          <a:xfrm>
            <a:off x="1" y="16387"/>
            <a:ext cx="12192000" cy="7069015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53"/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Create Student Controller</a:t>
            </a:r>
            <a:endParaRPr/>
          </a:p>
        </p:txBody>
      </p:sp>
      <p:grpSp>
        <p:nvGrpSpPr>
          <p:cNvPr id="812" name="Google Shape;812;p53"/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813" name="Google Shape;813;p53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53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815" name="Google Shape;815;p53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</p:grpSp>
      <p:sp>
        <p:nvSpPr>
          <p:cNvPr id="816" name="Google Shape;816;p53"/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info@su.edu.eg</a:t>
            </a:r>
            <a:endParaRPr/>
          </a:p>
        </p:txBody>
      </p:sp>
      <p:sp>
        <p:nvSpPr>
          <p:cNvPr id="817" name="Google Shape;817;p53"/>
          <p:cNvSpPr txBox="1"/>
          <p:nvPr/>
        </p:nvSpPr>
        <p:spPr>
          <a:xfrm>
            <a:off x="329473" y="1143773"/>
            <a:ext cx="1165130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Create Action (</a:t>
            </a:r>
            <a:r>
              <a:rPr lang="en-US" sz="28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Without Model Binding </a:t>
            </a: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  </a:t>
            </a:r>
            <a:endParaRPr/>
          </a:p>
        </p:txBody>
      </p:sp>
      <p:pic>
        <p:nvPicPr>
          <p:cNvPr id="818" name="Google Shape;81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9020" y="1744446"/>
            <a:ext cx="9287003" cy="5295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54"/>
          <p:cNvSpPr/>
          <p:nvPr/>
        </p:nvSpPr>
        <p:spPr>
          <a:xfrm>
            <a:off x="1" y="16387"/>
            <a:ext cx="12192000" cy="7069015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54"/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Model Binding</a:t>
            </a:r>
            <a:endParaRPr/>
          </a:p>
        </p:txBody>
      </p:sp>
      <p:grpSp>
        <p:nvGrpSpPr>
          <p:cNvPr id="826" name="Google Shape;826;p54"/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827" name="Google Shape;827;p54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54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829" name="Google Shape;829;p54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</p:grpSp>
      <p:sp>
        <p:nvSpPr>
          <p:cNvPr id="830" name="Google Shape;830;p54"/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info@su.edu.eg</a:t>
            </a:r>
            <a:endParaRPr/>
          </a:p>
        </p:txBody>
      </p:sp>
      <p:sp>
        <p:nvSpPr>
          <p:cNvPr id="831" name="Google Shape;831;p54"/>
          <p:cNvSpPr txBox="1"/>
          <p:nvPr/>
        </p:nvSpPr>
        <p:spPr>
          <a:xfrm>
            <a:off x="329473" y="1152809"/>
            <a:ext cx="11651306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-US" sz="2800">
                <a:solidFill>
                  <a:srgbClr val="99FF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binding </a:t>
            </a: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</a:t>
            </a:r>
            <a:r>
              <a:rPr lang="en-US" sz="2800">
                <a:solidFill>
                  <a:srgbClr val="99FF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process of mapping the data posted over an HTTP request</a:t>
            </a: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the </a:t>
            </a:r>
            <a:r>
              <a:rPr lang="en-US" sz="2800">
                <a:solidFill>
                  <a:srgbClr val="99FF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parameters of the action method </a:t>
            </a: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the Controller.</a:t>
            </a:r>
            <a:endParaRPr/>
          </a:p>
        </p:txBody>
      </p:sp>
      <p:pic>
        <p:nvPicPr>
          <p:cNvPr descr="Model Binding" id="832" name="Google Shape;83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" y="2418567"/>
            <a:ext cx="6568755" cy="4439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etting Form data from view to controller" id="833" name="Google Shape;833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0009" y="2712818"/>
            <a:ext cx="6010275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55"/>
          <p:cNvSpPr/>
          <p:nvPr/>
        </p:nvSpPr>
        <p:spPr>
          <a:xfrm>
            <a:off x="1" y="16387"/>
            <a:ext cx="12192000" cy="7069015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55"/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Create Student Controller</a:t>
            </a:r>
            <a:endParaRPr/>
          </a:p>
        </p:txBody>
      </p:sp>
      <p:grpSp>
        <p:nvGrpSpPr>
          <p:cNvPr id="841" name="Google Shape;841;p55"/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842" name="Google Shape;842;p55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55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844" name="Google Shape;844;p55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</p:grpSp>
      <p:sp>
        <p:nvSpPr>
          <p:cNvPr id="845" name="Google Shape;845;p55"/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info@su.edu.eg</a:t>
            </a:r>
            <a:endParaRPr/>
          </a:p>
        </p:txBody>
      </p:sp>
      <p:sp>
        <p:nvSpPr>
          <p:cNvPr id="846" name="Google Shape;846;p55"/>
          <p:cNvSpPr txBox="1"/>
          <p:nvPr/>
        </p:nvSpPr>
        <p:spPr>
          <a:xfrm>
            <a:off x="329473" y="1063734"/>
            <a:ext cx="1165130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Create Action (</a:t>
            </a:r>
            <a:r>
              <a:rPr lang="en-US" sz="28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Model Binding</a:t>
            </a: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endParaRPr/>
          </a:p>
        </p:txBody>
      </p:sp>
      <p:pic>
        <p:nvPicPr>
          <p:cNvPr id="847" name="Google Shape;84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8310" y="1612100"/>
            <a:ext cx="9413780" cy="5347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56"/>
          <p:cNvSpPr/>
          <p:nvPr/>
        </p:nvSpPr>
        <p:spPr>
          <a:xfrm>
            <a:off x="1" y="1"/>
            <a:ext cx="12192000" cy="7085402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56"/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Create Student Controller</a:t>
            </a:r>
            <a:endParaRPr/>
          </a:p>
        </p:txBody>
      </p:sp>
      <p:grpSp>
        <p:nvGrpSpPr>
          <p:cNvPr id="855" name="Google Shape;855;p56"/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856" name="Google Shape;856;p56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56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858" name="Google Shape;858;p56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</p:grpSp>
      <p:sp>
        <p:nvSpPr>
          <p:cNvPr id="859" name="Google Shape;859;p56"/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info@su.edu.eg</a:t>
            </a:r>
            <a:endParaRPr/>
          </a:p>
        </p:txBody>
      </p:sp>
      <p:sp>
        <p:nvSpPr>
          <p:cNvPr id="860" name="Google Shape;860;p56"/>
          <p:cNvSpPr txBox="1"/>
          <p:nvPr/>
        </p:nvSpPr>
        <p:spPr>
          <a:xfrm>
            <a:off x="329473" y="1231935"/>
            <a:ext cx="1165130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Details Action  </a:t>
            </a:r>
            <a:endParaRPr/>
          </a:p>
        </p:txBody>
      </p:sp>
      <p:pic>
        <p:nvPicPr>
          <p:cNvPr id="861" name="Google Shape;86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5836" y="2234963"/>
            <a:ext cx="9563404" cy="238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57"/>
          <p:cNvSpPr/>
          <p:nvPr/>
        </p:nvSpPr>
        <p:spPr>
          <a:xfrm>
            <a:off x="1" y="16387"/>
            <a:ext cx="12192000" cy="7069015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57"/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Create Student Controller</a:t>
            </a:r>
            <a:endParaRPr/>
          </a:p>
        </p:txBody>
      </p:sp>
      <p:grpSp>
        <p:nvGrpSpPr>
          <p:cNvPr id="869" name="Google Shape;869;p57"/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870" name="Google Shape;870;p57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57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872" name="Google Shape;872;p57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</p:grpSp>
      <p:sp>
        <p:nvSpPr>
          <p:cNvPr id="873" name="Google Shape;873;p57"/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info@su.edu.eg</a:t>
            </a:r>
            <a:endParaRPr/>
          </a:p>
        </p:txBody>
      </p:sp>
      <p:sp>
        <p:nvSpPr>
          <p:cNvPr id="874" name="Google Shape;874;p57"/>
          <p:cNvSpPr txBox="1"/>
          <p:nvPr/>
        </p:nvSpPr>
        <p:spPr>
          <a:xfrm>
            <a:off x="329473" y="1231935"/>
            <a:ext cx="1165130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Edit Action  </a:t>
            </a:r>
            <a:endParaRPr/>
          </a:p>
        </p:txBody>
      </p:sp>
      <p:pic>
        <p:nvPicPr>
          <p:cNvPr id="875" name="Google Shape;87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27474" y="1427994"/>
            <a:ext cx="8653306" cy="50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58"/>
          <p:cNvSpPr/>
          <p:nvPr/>
        </p:nvSpPr>
        <p:spPr>
          <a:xfrm>
            <a:off x="1" y="16387"/>
            <a:ext cx="12192000" cy="7069015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58"/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Create Student Controller</a:t>
            </a:r>
            <a:endParaRPr/>
          </a:p>
        </p:txBody>
      </p:sp>
      <p:grpSp>
        <p:nvGrpSpPr>
          <p:cNvPr id="883" name="Google Shape;883;p58"/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884" name="Google Shape;884;p58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58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886" name="Google Shape;886;p58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</p:grpSp>
      <p:sp>
        <p:nvSpPr>
          <p:cNvPr id="887" name="Google Shape;887;p58"/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info@su.edu.eg</a:t>
            </a:r>
            <a:endParaRPr/>
          </a:p>
        </p:txBody>
      </p:sp>
      <p:sp>
        <p:nvSpPr>
          <p:cNvPr id="888" name="Google Shape;888;p58"/>
          <p:cNvSpPr txBox="1"/>
          <p:nvPr/>
        </p:nvSpPr>
        <p:spPr>
          <a:xfrm>
            <a:off x="329473" y="1231935"/>
            <a:ext cx="1165130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Delete Action  </a:t>
            </a:r>
            <a:endParaRPr/>
          </a:p>
        </p:txBody>
      </p:sp>
      <p:pic>
        <p:nvPicPr>
          <p:cNvPr id="889" name="Google Shape;88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8463" y="1588239"/>
            <a:ext cx="8579675" cy="4811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59"/>
          <p:cNvSpPr/>
          <p:nvPr/>
        </p:nvSpPr>
        <p:spPr>
          <a:xfrm>
            <a:off x="1" y="1"/>
            <a:ext cx="12192000" cy="6893168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59"/>
          <p:cNvSpPr/>
          <p:nvPr/>
        </p:nvSpPr>
        <p:spPr>
          <a:xfrm>
            <a:off x="1338016" y="3105834"/>
            <a:ext cx="951596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7. Create Views</a:t>
            </a:r>
            <a:endParaRPr/>
          </a:p>
        </p:txBody>
      </p:sp>
      <p:grpSp>
        <p:nvGrpSpPr>
          <p:cNvPr id="896" name="Google Shape;896;p59"/>
          <p:cNvGrpSpPr/>
          <p:nvPr/>
        </p:nvGrpSpPr>
        <p:grpSpPr>
          <a:xfrm>
            <a:off x="0" y="6242538"/>
            <a:ext cx="12192000" cy="650630"/>
            <a:chOff x="0" y="6207369"/>
            <a:chExt cx="12192000" cy="650630"/>
          </a:xfrm>
        </p:grpSpPr>
        <p:sp>
          <p:nvSpPr>
            <p:cNvPr id="897" name="Google Shape;897;p59"/>
            <p:cNvSpPr/>
            <p:nvPr/>
          </p:nvSpPr>
          <p:spPr>
            <a:xfrm>
              <a:off x="0" y="6207369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59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899" name="Google Shape;899;p59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  <p:sp>
          <p:nvSpPr>
            <p:cNvPr id="900" name="Google Shape;900;p59"/>
            <p:cNvSpPr/>
            <p:nvPr/>
          </p:nvSpPr>
          <p:spPr>
            <a:xfrm>
              <a:off x="5264586" y="6326034"/>
              <a:ext cx="166282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info@su.edu.eg</a:t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"/>
          <p:cNvSpPr/>
          <p:nvPr/>
        </p:nvSpPr>
        <p:spPr>
          <a:xfrm>
            <a:off x="1" y="1"/>
            <a:ext cx="12192000" cy="6893168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/>
          <p:nvPr/>
        </p:nvSpPr>
        <p:spPr>
          <a:xfrm>
            <a:off x="1338016" y="3105834"/>
            <a:ext cx="951596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1. Create MVC Project</a:t>
            </a:r>
            <a:endParaRPr/>
          </a:p>
        </p:txBody>
      </p:sp>
      <p:grpSp>
        <p:nvGrpSpPr>
          <p:cNvPr id="150" name="Google Shape;150;p6"/>
          <p:cNvGrpSpPr/>
          <p:nvPr/>
        </p:nvGrpSpPr>
        <p:grpSpPr>
          <a:xfrm>
            <a:off x="0" y="6242538"/>
            <a:ext cx="12192000" cy="650630"/>
            <a:chOff x="0" y="6207369"/>
            <a:chExt cx="12192000" cy="650630"/>
          </a:xfrm>
        </p:grpSpPr>
        <p:sp>
          <p:nvSpPr>
            <p:cNvPr id="151" name="Google Shape;151;p6"/>
            <p:cNvSpPr/>
            <p:nvPr/>
          </p:nvSpPr>
          <p:spPr>
            <a:xfrm>
              <a:off x="0" y="6207369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6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153" name="Google Shape;153;p6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5264586" y="6326034"/>
              <a:ext cx="166282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info@su.edu.eg</a:t>
              </a:r>
              <a:endParaRPr/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60"/>
          <p:cNvSpPr/>
          <p:nvPr/>
        </p:nvSpPr>
        <p:spPr>
          <a:xfrm>
            <a:off x="1" y="16387"/>
            <a:ext cx="12192000" cy="7069015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60"/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Tag Helpers</a:t>
            </a:r>
            <a:endParaRPr/>
          </a:p>
        </p:txBody>
      </p:sp>
      <p:grpSp>
        <p:nvGrpSpPr>
          <p:cNvPr id="908" name="Google Shape;908;p60"/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909" name="Google Shape;909;p60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60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911" name="Google Shape;911;p60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</p:grpSp>
      <p:sp>
        <p:nvSpPr>
          <p:cNvPr id="912" name="Google Shape;912;p60"/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info@su.edu.eg</a:t>
            </a:r>
            <a:endParaRPr/>
          </a:p>
        </p:txBody>
      </p:sp>
      <p:sp>
        <p:nvSpPr>
          <p:cNvPr id="913" name="Google Shape;913;p60"/>
          <p:cNvSpPr txBox="1"/>
          <p:nvPr/>
        </p:nvSpPr>
        <p:spPr>
          <a:xfrm>
            <a:off x="329473" y="1143773"/>
            <a:ext cx="11651306" cy="3108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ASP.NET Core Tag Helpers are </a:t>
            </a:r>
            <a:r>
              <a:rPr lang="en-US" sz="28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tagging tool</a:t>
            </a: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that allow you to dynamically </a:t>
            </a:r>
            <a:r>
              <a:rPr lang="en-US" sz="28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behaviors and attributes to HTML elements </a:t>
            </a: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an ASP.NET Core MVC application. Tag Helpers enable </a:t>
            </a:r>
            <a:r>
              <a:rPr lang="en-US" sz="28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server-side code </a:t>
            </a: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participate in creating and rendering HTML elements in Razor files.</a:t>
            </a:r>
            <a:endParaRPr/>
          </a:p>
          <a:p>
            <a:pPr indent="-2794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order to use tag helpers in an application, </a:t>
            </a:r>
            <a:r>
              <a:rPr lang="en-US" sz="28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must make them available in our application</a:t>
            </a: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by adding them with the </a:t>
            </a:r>
            <a:r>
              <a:rPr lang="en-US" sz="28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@addTagHelper directive</a:t>
            </a: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pic>
        <p:nvPicPr>
          <p:cNvPr id="914" name="Google Shape;91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166" y="5148884"/>
            <a:ext cx="8318277" cy="130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60"/>
          <p:cNvPicPr preferRelativeResize="0"/>
          <p:nvPr/>
        </p:nvPicPr>
        <p:blipFill rotWithShape="1">
          <a:blip r:embed="rId4">
            <a:alphaModFix/>
          </a:blip>
          <a:srcRect b="0" l="0" r="0" t="11651"/>
          <a:stretch/>
        </p:blipFill>
        <p:spPr>
          <a:xfrm>
            <a:off x="7685458" y="4519818"/>
            <a:ext cx="4416345" cy="1449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61"/>
          <p:cNvSpPr/>
          <p:nvPr/>
        </p:nvSpPr>
        <p:spPr>
          <a:xfrm>
            <a:off x="1" y="16387"/>
            <a:ext cx="12192000" cy="7069015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61"/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Tag Helpers</a:t>
            </a:r>
            <a:endParaRPr/>
          </a:p>
        </p:txBody>
      </p:sp>
      <p:grpSp>
        <p:nvGrpSpPr>
          <p:cNvPr id="923" name="Google Shape;923;p61"/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924" name="Google Shape;924;p61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61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926" name="Google Shape;926;p61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</p:grpSp>
      <p:sp>
        <p:nvSpPr>
          <p:cNvPr id="927" name="Google Shape;927;p61"/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info@su.edu.eg</a:t>
            </a:r>
            <a:endParaRPr/>
          </a:p>
        </p:txBody>
      </p:sp>
      <p:sp>
        <p:nvSpPr>
          <p:cNvPr id="928" name="Google Shape;928;p61"/>
          <p:cNvSpPr txBox="1"/>
          <p:nvPr/>
        </p:nvSpPr>
        <p:spPr>
          <a:xfrm>
            <a:off x="329473" y="1231935"/>
            <a:ext cx="1165130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Change _Layout.cshtml</a:t>
            </a:r>
            <a:endParaRPr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29" name="Google Shape;92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7501" y="1708344"/>
            <a:ext cx="8354497" cy="53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62"/>
          <p:cNvSpPr/>
          <p:nvPr/>
        </p:nvSpPr>
        <p:spPr>
          <a:xfrm>
            <a:off x="1" y="16387"/>
            <a:ext cx="12192000" cy="7069015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62"/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Create Views</a:t>
            </a:r>
            <a:endParaRPr/>
          </a:p>
        </p:txBody>
      </p:sp>
      <p:grpSp>
        <p:nvGrpSpPr>
          <p:cNvPr id="937" name="Google Shape;937;p62"/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938" name="Google Shape;938;p62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62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940" name="Google Shape;940;p62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</p:grpSp>
      <p:sp>
        <p:nvSpPr>
          <p:cNvPr id="941" name="Google Shape;941;p62"/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info@su.edu.eg</a:t>
            </a:r>
            <a:endParaRPr/>
          </a:p>
        </p:txBody>
      </p:sp>
      <p:sp>
        <p:nvSpPr>
          <p:cNvPr id="942" name="Google Shape;942;p62"/>
          <p:cNvSpPr txBox="1"/>
          <p:nvPr/>
        </p:nvSpPr>
        <p:spPr>
          <a:xfrm>
            <a:off x="329473" y="924477"/>
            <a:ext cx="1165130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Index View</a:t>
            </a:r>
            <a:endParaRPr/>
          </a:p>
        </p:txBody>
      </p:sp>
      <p:pic>
        <p:nvPicPr>
          <p:cNvPr id="943" name="Google Shape;943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0364" y="1003373"/>
            <a:ext cx="8591635" cy="5913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752" y="2589052"/>
            <a:ext cx="9076931" cy="21111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5" name="Google Shape;945;p62"/>
          <p:cNvCxnSpPr/>
          <p:nvPr/>
        </p:nvCxnSpPr>
        <p:spPr>
          <a:xfrm>
            <a:off x="8817429" y="3257575"/>
            <a:ext cx="1595534" cy="171425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63"/>
          <p:cNvSpPr/>
          <p:nvPr/>
        </p:nvSpPr>
        <p:spPr>
          <a:xfrm>
            <a:off x="1" y="16387"/>
            <a:ext cx="12192000" cy="7069015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63"/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Create Views</a:t>
            </a:r>
            <a:endParaRPr/>
          </a:p>
        </p:txBody>
      </p:sp>
      <p:grpSp>
        <p:nvGrpSpPr>
          <p:cNvPr id="953" name="Google Shape;953;p63"/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954" name="Google Shape;954;p63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63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956" name="Google Shape;956;p63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</p:grpSp>
      <p:sp>
        <p:nvSpPr>
          <p:cNvPr id="957" name="Google Shape;957;p63"/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info@su.edu.eg</a:t>
            </a:r>
            <a:endParaRPr/>
          </a:p>
        </p:txBody>
      </p:sp>
      <p:sp>
        <p:nvSpPr>
          <p:cNvPr id="958" name="Google Shape;958;p63"/>
          <p:cNvSpPr txBox="1"/>
          <p:nvPr/>
        </p:nvSpPr>
        <p:spPr>
          <a:xfrm>
            <a:off x="329473" y="924477"/>
            <a:ext cx="1165130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Index View</a:t>
            </a:r>
            <a:endParaRPr/>
          </a:p>
        </p:txBody>
      </p:sp>
      <p:pic>
        <p:nvPicPr>
          <p:cNvPr id="959" name="Google Shape;959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322" y="1570808"/>
            <a:ext cx="7659294" cy="5205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7641" y="2029191"/>
            <a:ext cx="4221333" cy="2197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1" name="Google Shape;961;p63"/>
          <p:cNvCxnSpPr/>
          <p:nvPr/>
        </p:nvCxnSpPr>
        <p:spPr>
          <a:xfrm>
            <a:off x="6400800" y="1651067"/>
            <a:ext cx="1810139" cy="1160302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64"/>
          <p:cNvSpPr/>
          <p:nvPr/>
        </p:nvSpPr>
        <p:spPr>
          <a:xfrm>
            <a:off x="1" y="16387"/>
            <a:ext cx="12192000" cy="7069015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8" name="Google Shape;968;p64"/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Create Views</a:t>
            </a:r>
            <a:endParaRPr/>
          </a:p>
        </p:txBody>
      </p:sp>
      <p:grpSp>
        <p:nvGrpSpPr>
          <p:cNvPr id="969" name="Google Shape;969;p64"/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970" name="Google Shape;970;p64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64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972" name="Google Shape;972;p64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</p:grpSp>
      <p:sp>
        <p:nvSpPr>
          <p:cNvPr id="973" name="Google Shape;973;p64"/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info@su.edu.eg</a:t>
            </a:r>
            <a:endParaRPr/>
          </a:p>
        </p:txBody>
      </p:sp>
      <p:sp>
        <p:nvSpPr>
          <p:cNvPr id="974" name="Google Shape;974;p64"/>
          <p:cNvSpPr txBox="1"/>
          <p:nvPr/>
        </p:nvSpPr>
        <p:spPr>
          <a:xfrm>
            <a:off x="329473" y="924477"/>
            <a:ext cx="1165130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Index View</a:t>
            </a:r>
            <a:endParaRPr/>
          </a:p>
        </p:txBody>
      </p:sp>
      <p:pic>
        <p:nvPicPr>
          <p:cNvPr id="975" name="Google Shape;97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9408" y="924477"/>
            <a:ext cx="6882592" cy="616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65"/>
          <p:cNvSpPr/>
          <p:nvPr/>
        </p:nvSpPr>
        <p:spPr>
          <a:xfrm>
            <a:off x="1" y="16387"/>
            <a:ext cx="12192000" cy="7069015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65"/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Create Views</a:t>
            </a:r>
            <a:endParaRPr/>
          </a:p>
        </p:txBody>
      </p:sp>
      <p:grpSp>
        <p:nvGrpSpPr>
          <p:cNvPr id="983" name="Google Shape;983;p65"/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984" name="Google Shape;984;p65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65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986" name="Google Shape;986;p65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</p:grpSp>
      <p:sp>
        <p:nvSpPr>
          <p:cNvPr id="987" name="Google Shape;987;p65"/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info@su.edu.eg</a:t>
            </a:r>
            <a:endParaRPr/>
          </a:p>
        </p:txBody>
      </p:sp>
      <p:sp>
        <p:nvSpPr>
          <p:cNvPr id="988" name="Google Shape;988;p65"/>
          <p:cNvSpPr txBox="1"/>
          <p:nvPr/>
        </p:nvSpPr>
        <p:spPr>
          <a:xfrm>
            <a:off x="329473" y="989314"/>
            <a:ext cx="1165130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Create View (</a:t>
            </a:r>
            <a:r>
              <a:rPr lang="en-US" sz="28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Without Model Binding </a:t>
            </a: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endParaRPr/>
          </a:p>
        </p:txBody>
      </p:sp>
      <p:pic>
        <p:nvPicPr>
          <p:cNvPr id="989" name="Google Shape;98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4470" y="1676029"/>
            <a:ext cx="9945929" cy="5090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66"/>
          <p:cNvSpPr/>
          <p:nvPr/>
        </p:nvSpPr>
        <p:spPr>
          <a:xfrm>
            <a:off x="1" y="16387"/>
            <a:ext cx="12192000" cy="7069015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6" name="Google Shape;996;p66"/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Create Views</a:t>
            </a:r>
            <a:endParaRPr/>
          </a:p>
        </p:txBody>
      </p:sp>
      <p:grpSp>
        <p:nvGrpSpPr>
          <p:cNvPr id="997" name="Google Shape;997;p66"/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998" name="Google Shape;998;p66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66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1000" name="Google Shape;1000;p66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</p:grpSp>
      <p:sp>
        <p:nvSpPr>
          <p:cNvPr id="1001" name="Google Shape;1001;p66"/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info@su.edu.eg</a:t>
            </a:r>
            <a:endParaRPr/>
          </a:p>
        </p:txBody>
      </p:sp>
      <p:sp>
        <p:nvSpPr>
          <p:cNvPr id="1002" name="Google Shape;1002;p66"/>
          <p:cNvSpPr txBox="1"/>
          <p:nvPr/>
        </p:nvSpPr>
        <p:spPr>
          <a:xfrm>
            <a:off x="329473" y="924477"/>
            <a:ext cx="1165130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Update Index View</a:t>
            </a:r>
            <a:endParaRPr/>
          </a:p>
        </p:txBody>
      </p:sp>
      <p:pic>
        <p:nvPicPr>
          <p:cNvPr id="1003" name="Google Shape;1003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917" y="2260171"/>
            <a:ext cx="11844417" cy="1846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67"/>
          <p:cNvSpPr/>
          <p:nvPr/>
        </p:nvSpPr>
        <p:spPr>
          <a:xfrm>
            <a:off x="1" y="16387"/>
            <a:ext cx="12192000" cy="7069015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67"/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Create Views</a:t>
            </a:r>
            <a:endParaRPr/>
          </a:p>
        </p:txBody>
      </p:sp>
      <p:grpSp>
        <p:nvGrpSpPr>
          <p:cNvPr id="1011" name="Google Shape;1011;p67"/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012" name="Google Shape;1012;p67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67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1014" name="Google Shape;1014;p67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</p:grpSp>
      <p:sp>
        <p:nvSpPr>
          <p:cNvPr id="1015" name="Google Shape;1015;p67"/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info@su.edu.eg</a:t>
            </a:r>
            <a:endParaRPr/>
          </a:p>
        </p:txBody>
      </p:sp>
      <p:sp>
        <p:nvSpPr>
          <p:cNvPr id="1016" name="Google Shape;1016;p67"/>
          <p:cNvSpPr txBox="1"/>
          <p:nvPr/>
        </p:nvSpPr>
        <p:spPr>
          <a:xfrm>
            <a:off x="329473" y="989314"/>
            <a:ext cx="1165130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Create View  </a:t>
            </a:r>
            <a:endParaRPr/>
          </a:p>
        </p:txBody>
      </p:sp>
      <p:pic>
        <p:nvPicPr>
          <p:cNvPr id="1017" name="Google Shape;1017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7794" y="989313"/>
            <a:ext cx="9634208" cy="6096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68"/>
          <p:cNvSpPr/>
          <p:nvPr/>
        </p:nvSpPr>
        <p:spPr>
          <a:xfrm>
            <a:off x="1" y="16387"/>
            <a:ext cx="12192000" cy="7069015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4" name="Google Shape;1024;p68"/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Create Views</a:t>
            </a:r>
            <a:endParaRPr/>
          </a:p>
        </p:txBody>
      </p:sp>
      <p:grpSp>
        <p:nvGrpSpPr>
          <p:cNvPr id="1025" name="Google Shape;1025;p68"/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026" name="Google Shape;1026;p68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68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1028" name="Google Shape;1028;p68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</p:grpSp>
      <p:sp>
        <p:nvSpPr>
          <p:cNvPr id="1029" name="Google Shape;1029;p68"/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info@su.edu.eg</a:t>
            </a:r>
            <a:endParaRPr/>
          </a:p>
        </p:txBody>
      </p:sp>
      <p:sp>
        <p:nvSpPr>
          <p:cNvPr id="1030" name="Google Shape;1030;p68"/>
          <p:cNvSpPr txBox="1"/>
          <p:nvPr/>
        </p:nvSpPr>
        <p:spPr>
          <a:xfrm>
            <a:off x="329473" y="1231935"/>
            <a:ext cx="1165130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Details View  </a:t>
            </a:r>
            <a:endParaRPr/>
          </a:p>
        </p:txBody>
      </p:sp>
      <p:pic>
        <p:nvPicPr>
          <p:cNvPr id="1031" name="Google Shape;1031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5919" y="1556166"/>
            <a:ext cx="5891934" cy="4559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69"/>
          <p:cNvSpPr/>
          <p:nvPr/>
        </p:nvSpPr>
        <p:spPr>
          <a:xfrm>
            <a:off x="1" y="16387"/>
            <a:ext cx="12192000" cy="7069015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8" name="Google Shape;1038;p69"/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Create Views</a:t>
            </a:r>
            <a:endParaRPr/>
          </a:p>
        </p:txBody>
      </p:sp>
      <p:grpSp>
        <p:nvGrpSpPr>
          <p:cNvPr id="1039" name="Google Shape;1039;p69"/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040" name="Google Shape;1040;p69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69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1042" name="Google Shape;1042;p69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</p:grpSp>
      <p:sp>
        <p:nvSpPr>
          <p:cNvPr id="1043" name="Google Shape;1043;p69"/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info@su.edu.eg</a:t>
            </a:r>
            <a:endParaRPr/>
          </a:p>
        </p:txBody>
      </p:sp>
      <p:sp>
        <p:nvSpPr>
          <p:cNvPr id="1044" name="Google Shape;1044;p69"/>
          <p:cNvSpPr txBox="1"/>
          <p:nvPr/>
        </p:nvSpPr>
        <p:spPr>
          <a:xfrm>
            <a:off x="329473" y="924477"/>
            <a:ext cx="1165130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Update Index View</a:t>
            </a:r>
            <a:endParaRPr/>
          </a:p>
        </p:txBody>
      </p:sp>
      <p:pic>
        <p:nvPicPr>
          <p:cNvPr id="1045" name="Google Shape;1045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713" y="1897404"/>
            <a:ext cx="11072573" cy="3047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"/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7"/>
          <p:cNvSpPr/>
          <p:nvPr/>
        </p:nvSpPr>
        <p:spPr>
          <a:xfrm>
            <a:off x="1386346" y="342983"/>
            <a:ext cx="953756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Create a Project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lt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grpSp>
        <p:nvGrpSpPr>
          <p:cNvPr id="162" name="Google Shape;162;p7"/>
          <p:cNvGrpSpPr/>
          <p:nvPr/>
        </p:nvGrpSpPr>
        <p:grpSpPr>
          <a:xfrm>
            <a:off x="-2" y="6336187"/>
            <a:ext cx="12192001" cy="767877"/>
            <a:chOff x="0" y="6187503"/>
            <a:chExt cx="12192000" cy="650630"/>
          </a:xfrm>
        </p:grpSpPr>
        <p:sp>
          <p:nvSpPr>
            <p:cNvPr id="163" name="Google Shape;163;p7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7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165" name="Google Shape;165;p7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</p:grpSp>
      <p:sp>
        <p:nvSpPr>
          <p:cNvPr id="166" name="Google Shape;166;p7"/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info@su.edu.eg</a:t>
            </a:r>
            <a:endParaRPr/>
          </a:p>
        </p:txBody>
      </p:sp>
      <p:pic>
        <p:nvPicPr>
          <p:cNvPr id="167" name="Google Shape;16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475" y="1126378"/>
            <a:ext cx="11103302" cy="4816257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7"/>
          <p:cNvSpPr/>
          <p:nvPr/>
        </p:nvSpPr>
        <p:spPr>
          <a:xfrm>
            <a:off x="8024327" y="4590661"/>
            <a:ext cx="3256384" cy="723122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70"/>
          <p:cNvSpPr/>
          <p:nvPr/>
        </p:nvSpPr>
        <p:spPr>
          <a:xfrm>
            <a:off x="1" y="16387"/>
            <a:ext cx="12192000" cy="7069015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2" name="Google Shape;1052;p70"/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Create Views</a:t>
            </a:r>
            <a:endParaRPr/>
          </a:p>
        </p:txBody>
      </p:sp>
      <p:grpSp>
        <p:nvGrpSpPr>
          <p:cNvPr id="1053" name="Google Shape;1053;p70"/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054" name="Google Shape;1054;p70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70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1056" name="Google Shape;1056;p70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</p:grpSp>
      <p:sp>
        <p:nvSpPr>
          <p:cNvPr id="1057" name="Google Shape;1057;p70"/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info@su.edu.eg</a:t>
            </a:r>
            <a:endParaRPr/>
          </a:p>
        </p:txBody>
      </p:sp>
      <p:sp>
        <p:nvSpPr>
          <p:cNvPr id="1058" name="Google Shape;1058;p70"/>
          <p:cNvSpPr txBox="1"/>
          <p:nvPr/>
        </p:nvSpPr>
        <p:spPr>
          <a:xfrm>
            <a:off x="329473" y="1231935"/>
            <a:ext cx="1165130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Edit View  </a:t>
            </a:r>
            <a:endParaRPr/>
          </a:p>
        </p:txBody>
      </p:sp>
      <p:pic>
        <p:nvPicPr>
          <p:cNvPr id="1059" name="Google Shape;1059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2411" y="1755155"/>
            <a:ext cx="10481633" cy="4645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71"/>
          <p:cNvSpPr/>
          <p:nvPr/>
        </p:nvSpPr>
        <p:spPr>
          <a:xfrm>
            <a:off x="1" y="16387"/>
            <a:ext cx="12192000" cy="7069015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6" name="Google Shape;1066;p71"/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Create Views</a:t>
            </a:r>
            <a:endParaRPr/>
          </a:p>
        </p:txBody>
      </p:sp>
      <p:grpSp>
        <p:nvGrpSpPr>
          <p:cNvPr id="1067" name="Google Shape;1067;p71"/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068" name="Google Shape;1068;p71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71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1070" name="Google Shape;1070;p71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</p:grpSp>
      <p:sp>
        <p:nvSpPr>
          <p:cNvPr id="1071" name="Google Shape;1071;p71"/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info@su.edu.eg</a:t>
            </a:r>
            <a:endParaRPr/>
          </a:p>
        </p:txBody>
      </p:sp>
      <p:sp>
        <p:nvSpPr>
          <p:cNvPr id="1072" name="Google Shape;1072;p71"/>
          <p:cNvSpPr txBox="1"/>
          <p:nvPr/>
        </p:nvSpPr>
        <p:spPr>
          <a:xfrm>
            <a:off x="329473" y="924477"/>
            <a:ext cx="1165130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Update Index View</a:t>
            </a:r>
            <a:endParaRPr/>
          </a:p>
        </p:txBody>
      </p:sp>
      <p:pic>
        <p:nvPicPr>
          <p:cNvPr id="1073" name="Google Shape;1073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718" y="2109063"/>
            <a:ext cx="11543061" cy="3321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72"/>
          <p:cNvSpPr/>
          <p:nvPr/>
        </p:nvSpPr>
        <p:spPr>
          <a:xfrm>
            <a:off x="1" y="16387"/>
            <a:ext cx="12192000" cy="7069015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p72"/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Create Views</a:t>
            </a:r>
            <a:endParaRPr/>
          </a:p>
        </p:txBody>
      </p:sp>
      <p:grpSp>
        <p:nvGrpSpPr>
          <p:cNvPr id="1081" name="Google Shape;1081;p72"/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082" name="Google Shape;1082;p72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72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1084" name="Google Shape;1084;p72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</p:grpSp>
      <p:sp>
        <p:nvSpPr>
          <p:cNvPr id="1085" name="Google Shape;1085;p72"/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info@su.edu.eg</a:t>
            </a:r>
            <a:endParaRPr/>
          </a:p>
        </p:txBody>
      </p:sp>
      <p:sp>
        <p:nvSpPr>
          <p:cNvPr id="1086" name="Google Shape;1086;p72"/>
          <p:cNvSpPr txBox="1"/>
          <p:nvPr/>
        </p:nvSpPr>
        <p:spPr>
          <a:xfrm>
            <a:off x="329473" y="1040207"/>
            <a:ext cx="1165130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Delete View  </a:t>
            </a:r>
            <a:endParaRPr/>
          </a:p>
        </p:txBody>
      </p:sp>
      <p:pic>
        <p:nvPicPr>
          <p:cNvPr id="1087" name="Google Shape;1087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88" y="1563427"/>
            <a:ext cx="9877213" cy="5353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73"/>
          <p:cNvSpPr/>
          <p:nvPr/>
        </p:nvSpPr>
        <p:spPr>
          <a:xfrm>
            <a:off x="1" y="16387"/>
            <a:ext cx="12192000" cy="7069015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4" name="Google Shape;1094;p73"/>
          <p:cNvSpPr/>
          <p:nvPr/>
        </p:nvSpPr>
        <p:spPr>
          <a:xfrm>
            <a:off x="1386346" y="342983"/>
            <a:ext cx="95375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Create Views</a:t>
            </a:r>
            <a:endParaRPr/>
          </a:p>
        </p:txBody>
      </p:sp>
      <p:grpSp>
        <p:nvGrpSpPr>
          <p:cNvPr id="1095" name="Google Shape;1095;p73"/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096" name="Google Shape;1096;p73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73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1098" name="Google Shape;1098;p73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</p:grpSp>
      <p:sp>
        <p:nvSpPr>
          <p:cNvPr id="1099" name="Google Shape;1099;p73"/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info@su.edu.eg</a:t>
            </a:r>
            <a:endParaRPr/>
          </a:p>
        </p:txBody>
      </p:sp>
      <p:sp>
        <p:nvSpPr>
          <p:cNvPr id="1100" name="Google Shape;1100;p73"/>
          <p:cNvSpPr txBox="1"/>
          <p:nvPr/>
        </p:nvSpPr>
        <p:spPr>
          <a:xfrm>
            <a:off x="329473" y="924477"/>
            <a:ext cx="1165130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Update Index View</a:t>
            </a:r>
            <a:endParaRPr/>
          </a:p>
        </p:txBody>
      </p:sp>
      <p:pic>
        <p:nvPicPr>
          <p:cNvPr id="1101" name="Google Shape;1101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476" y="2129677"/>
            <a:ext cx="11619345" cy="3095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74"/>
          <p:cNvSpPr/>
          <p:nvPr/>
        </p:nvSpPr>
        <p:spPr>
          <a:xfrm>
            <a:off x="1" y="16387"/>
            <a:ext cx="12192000" cy="7069015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8" name="Google Shape;1108;p74"/>
          <p:cNvSpPr/>
          <p:nvPr/>
        </p:nvSpPr>
        <p:spPr>
          <a:xfrm>
            <a:off x="1386346" y="179685"/>
            <a:ext cx="95375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Views</a:t>
            </a:r>
            <a:endParaRPr/>
          </a:p>
        </p:txBody>
      </p:sp>
      <p:grpSp>
        <p:nvGrpSpPr>
          <p:cNvPr id="1109" name="Google Shape;1109;p74"/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110" name="Google Shape;1110;p74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74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1112" name="Google Shape;1112;p74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</p:grpSp>
      <p:sp>
        <p:nvSpPr>
          <p:cNvPr id="1113" name="Google Shape;1113;p74"/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info@su.edu.eg</a:t>
            </a:r>
            <a:endParaRPr/>
          </a:p>
        </p:txBody>
      </p:sp>
      <p:pic>
        <p:nvPicPr>
          <p:cNvPr id="1114" name="Google Shape;1114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700065"/>
            <a:ext cx="12192000" cy="3109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7869" y="3800272"/>
            <a:ext cx="11101383" cy="328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75"/>
          <p:cNvSpPr/>
          <p:nvPr/>
        </p:nvSpPr>
        <p:spPr>
          <a:xfrm>
            <a:off x="1" y="16387"/>
            <a:ext cx="12192000" cy="7069015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2" name="Google Shape;1122;p75"/>
          <p:cNvSpPr/>
          <p:nvPr/>
        </p:nvSpPr>
        <p:spPr>
          <a:xfrm>
            <a:off x="1386346" y="179685"/>
            <a:ext cx="95375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Views</a:t>
            </a:r>
            <a:endParaRPr/>
          </a:p>
        </p:txBody>
      </p:sp>
      <p:grpSp>
        <p:nvGrpSpPr>
          <p:cNvPr id="1123" name="Google Shape;1123;p75"/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124" name="Google Shape;1124;p75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75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1126" name="Google Shape;1126;p75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</p:grpSp>
      <p:sp>
        <p:nvSpPr>
          <p:cNvPr id="1127" name="Google Shape;1127;p75"/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info@su.edu.eg</a:t>
            </a:r>
            <a:endParaRPr/>
          </a:p>
        </p:txBody>
      </p:sp>
      <p:pic>
        <p:nvPicPr>
          <p:cNvPr id="1128" name="Google Shape;1128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044" y="4012477"/>
            <a:ext cx="4038950" cy="294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4044" y="666750"/>
            <a:ext cx="10923908" cy="3208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70201" y="3181777"/>
            <a:ext cx="3836077" cy="3829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76"/>
          <p:cNvSpPr/>
          <p:nvPr/>
        </p:nvSpPr>
        <p:spPr>
          <a:xfrm>
            <a:off x="509954" y="423052"/>
            <a:ext cx="7965831" cy="6011896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95C7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6" name="Google Shape;1136;p76"/>
          <p:cNvSpPr txBox="1"/>
          <p:nvPr/>
        </p:nvSpPr>
        <p:spPr>
          <a:xfrm>
            <a:off x="509954" y="1281590"/>
            <a:ext cx="6643297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THANK YOU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muhammad.saeed@su.edu.eg</a:t>
            </a:r>
            <a:endParaRPr/>
          </a:p>
        </p:txBody>
      </p:sp>
      <p:sp>
        <p:nvSpPr>
          <p:cNvPr id="1137" name="Google Shape;1137;p76"/>
          <p:cNvSpPr txBox="1"/>
          <p:nvPr/>
        </p:nvSpPr>
        <p:spPr>
          <a:xfrm>
            <a:off x="925644" y="4602249"/>
            <a:ext cx="331212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Eng. </a:t>
            </a:r>
            <a:r>
              <a:rPr b="1" lang="en-US" sz="2400" cap="none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Muhammad Saeed</a:t>
            </a:r>
            <a:endParaRPr b="1" sz="2400">
              <a:solidFill>
                <a:schemeClr val="lt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138" name="Google Shape;1138;p76"/>
          <p:cNvSpPr/>
          <p:nvPr/>
        </p:nvSpPr>
        <p:spPr>
          <a:xfrm>
            <a:off x="1430614" y="4470851"/>
            <a:ext cx="731520" cy="457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9" name="Google Shape;1139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13004" y="5344526"/>
            <a:ext cx="2326904" cy="4440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0" name="Google Shape;1140;p76"/>
          <p:cNvCxnSpPr/>
          <p:nvPr/>
        </p:nvCxnSpPr>
        <p:spPr>
          <a:xfrm>
            <a:off x="8881194" y="5148073"/>
            <a:ext cx="0" cy="836908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41" name="Google Shape;1141;p76"/>
          <p:cNvSpPr/>
          <p:nvPr/>
        </p:nvSpPr>
        <p:spPr>
          <a:xfrm>
            <a:off x="6926790" y="703385"/>
            <a:ext cx="5076131" cy="5451230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95C7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2" name="Google Shape;1142;p76"/>
          <p:cNvSpPr/>
          <p:nvPr/>
        </p:nvSpPr>
        <p:spPr>
          <a:xfrm>
            <a:off x="7474127" y="703385"/>
            <a:ext cx="4528794" cy="5451230"/>
          </a:xfrm>
          <a:prstGeom prst="rect">
            <a:avLst/>
          </a:prstGeom>
          <a:blipFill rotWithShape="1">
            <a:blip r:embed="rId4">
              <a:alphaModFix/>
            </a:blip>
            <a:tile algn="tl" flip="none" tx="0" sx="65000" ty="0" sy="65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"/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8"/>
          <p:cNvSpPr/>
          <p:nvPr/>
        </p:nvSpPr>
        <p:spPr>
          <a:xfrm>
            <a:off x="1386346" y="342983"/>
            <a:ext cx="953756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Create a Project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lt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grpSp>
        <p:nvGrpSpPr>
          <p:cNvPr id="176" name="Google Shape;176;p8"/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77" name="Google Shape;177;p8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8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179" name="Google Shape;179;p8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</p:grpSp>
      <p:sp>
        <p:nvSpPr>
          <p:cNvPr id="180" name="Google Shape;180;p8"/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info@su.edu.eg</a:t>
            </a:r>
            <a:endParaRPr/>
          </a:p>
        </p:txBody>
      </p:sp>
      <p:grpSp>
        <p:nvGrpSpPr>
          <p:cNvPr id="181" name="Google Shape;181;p8"/>
          <p:cNvGrpSpPr/>
          <p:nvPr/>
        </p:nvGrpSpPr>
        <p:grpSpPr>
          <a:xfrm>
            <a:off x="355637" y="943147"/>
            <a:ext cx="11126164" cy="5852667"/>
            <a:chOff x="355637" y="943147"/>
            <a:chExt cx="11126164" cy="5852667"/>
          </a:xfrm>
        </p:grpSpPr>
        <p:pic>
          <p:nvPicPr>
            <p:cNvPr id="182" name="Google Shape;182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5637" y="943147"/>
              <a:ext cx="11126164" cy="58526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" name="Google Shape;183;p8"/>
            <p:cNvSpPr/>
            <p:nvPr/>
          </p:nvSpPr>
          <p:spPr>
            <a:xfrm>
              <a:off x="5505061" y="2074080"/>
              <a:ext cx="5570376" cy="939708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5505060" y="1240946"/>
              <a:ext cx="3396343" cy="302366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5505061" y="1660849"/>
              <a:ext cx="1726163" cy="292137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10403632" y="6317525"/>
              <a:ext cx="895739" cy="269888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"/>
          <p:cNvSpPr/>
          <p:nvPr/>
        </p:nvSpPr>
        <p:spPr>
          <a:xfrm>
            <a:off x="1" y="0"/>
            <a:ext cx="12192000" cy="7069015"/>
          </a:xfrm>
          <a:prstGeom prst="rect">
            <a:avLst/>
          </a:prstGeom>
          <a:solidFill>
            <a:srgbClr val="395C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9"/>
          <p:cNvSpPr/>
          <p:nvPr/>
        </p:nvSpPr>
        <p:spPr>
          <a:xfrm>
            <a:off x="1386346" y="342983"/>
            <a:ext cx="953756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Create a Project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lt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grpSp>
        <p:nvGrpSpPr>
          <p:cNvPr id="194" name="Google Shape;194;p9"/>
          <p:cNvGrpSpPr/>
          <p:nvPr/>
        </p:nvGrpSpPr>
        <p:grpSpPr>
          <a:xfrm>
            <a:off x="-2" y="6317525"/>
            <a:ext cx="12192001" cy="767877"/>
            <a:chOff x="0" y="6187503"/>
            <a:chExt cx="12192000" cy="650630"/>
          </a:xfrm>
        </p:grpSpPr>
        <p:sp>
          <p:nvSpPr>
            <p:cNvPr id="195" name="Google Shape;195;p9"/>
            <p:cNvSpPr/>
            <p:nvPr/>
          </p:nvSpPr>
          <p:spPr>
            <a:xfrm>
              <a:off x="0" y="6187503"/>
              <a:ext cx="12192000" cy="650630"/>
            </a:xfrm>
            <a:prstGeom prst="rect">
              <a:avLst/>
            </a:prstGeom>
            <a:solidFill>
              <a:srgbClr val="FCC7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9"/>
            <p:cNvSpPr txBox="1"/>
            <p:nvPr/>
          </p:nvSpPr>
          <p:spPr>
            <a:xfrm>
              <a:off x="1240522" y="6326034"/>
              <a:ext cx="1356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@Sinaiunieg</a:t>
              </a:r>
              <a:endParaRPr/>
            </a:p>
          </p:txBody>
        </p:sp>
        <p:sp>
          <p:nvSpPr>
            <p:cNvPr id="197" name="Google Shape;197;p9"/>
            <p:cNvSpPr txBox="1"/>
            <p:nvPr/>
          </p:nvSpPr>
          <p:spPr>
            <a:xfrm>
              <a:off x="9288651" y="6326034"/>
              <a:ext cx="1635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www.su.edu.eg</a:t>
              </a:r>
              <a:endParaRPr/>
            </a:p>
          </p:txBody>
        </p:sp>
      </p:grpSp>
      <p:sp>
        <p:nvSpPr>
          <p:cNvPr id="198" name="Google Shape;198;p9"/>
          <p:cNvSpPr/>
          <p:nvPr/>
        </p:nvSpPr>
        <p:spPr>
          <a:xfrm>
            <a:off x="5264586" y="6514298"/>
            <a:ext cx="1662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info@su.edu.eg</a:t>
            </a:r>
            <a:endParaRPr/>
          </a:p>
        </p:txBody>
      </p:sp>
      <p:grpSp>
        <p:nvGrpSpPr>
          <p:cNvPr id="199" name="Google Shape;199;p9"/>
          <p:cNvGrpSpPr/>
          <p:nvPr/>
        </p:nvGrpSpPr>
        <p:grpSpPr>
          <a:xfrm>
            <a:off x="377888" y="865752"/>
            <a:ext cx="11103302" cy="5837426"/>
            <a:chOff x="377888" y="865752"/>
            <a:chExt cx="11103302" cy="5837426"/>
          </a:xfrm>
        </p:grpSpPr>
        <p:pic>
          <p:nvPicPr>
            <p:cNvPr id="200" name="Google Shape;200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7888" y="865752"/>
              <a:ext cx="11103302" cy="583742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1" name="Google Shape;201;p9"/>
            <p:cNvGrpSpPr/>
            <p:nvPr/>
          </p:nvGrpSpPr>
          <p:grpSpPr>
            <a:xfrm>
              <a:off x="461863" y="2017372"/>
              <a:ext cx="10762865" cy="4517546"/>
              <a:chOff x="461863" y="2017372"/>
              <a:chExt cx="10762865" cy="4517546"/>
            </a:xfrm>
          </p:grpSpPr>
          <p:sp>
            <p:nvSpPr>
              <p:cNvPr id="202" name="Google Shape;202;p9"/>
              <p:cNvSpPr/>
              <p:nvPr/>
            </p:nvSpPr>
            <p:spPr>
              <a:xfrm>
                <a:off x="461863" y="2017372"/>
                <a:ext cx="5901615" cy="1826841"/>
              </a:xfrm>
              <a:prstGeom prst="rect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9"/>
              <p:cNvSpPr/>
              <p:nvPr/>
            </p:nvSpPr>
            <p:spPr>
              <a:xfrm>
                <a:off x="10426274" y="6265030"/>
                <a:ext cx="798454" cy="269888"/>
              </a:xfrm>
              <a:prstGeom prst="rect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2020-03-16T15:47:09Z</dcterms:created>
  <dc:creator>Microsoft Office User</dc:creator>
</cp:coreProperties>
</file>